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Arial Black"/>
      <p:regular r:id="rId16"/>
    </p:embeddedFont>
    <p:embeddedFont>
      <p:font typeface="Open Sans"/>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orient="horz" pos="3096">
          <p15:clr>
            <a:srgbClr val="A4A3A4"/>
          </p15:clr>
        </p15:guide>
        <p15:guide id="3" pos="277">
          <p15:clr>
            <a:srgbClr val="A4A3A4"/>
          </p15:clr>
        </p15:guide>
        <p15:guide id="4" pos="549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3096" orient="horz"/>
        <p:guide pos="277"/>
        <p:guide pos="5497"/>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OpenSans-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OpenSans-regular.fntdata"/><Relationship Id="rId16" Type="http://schemas.openxmlformats.org/officeDocument/2006/relationships/font" Target="fonts/ArialBlack-regular.fntdata"/><Relationship Id="rId5" Type="http://schemas.openxmlformats.org/officeDocument/2006/relationships/notesMaster" Target="notesMasters/notesMaster1.xml"/><Relationship Id="rId19" Type="http://schemas.openxmlformats.org/officeDocument/2006/relationships/font" Target="fonts/OpenSans-italic.fntdata"/><Relationship Id="rId6" Type="http://schemas.openxmlformats.org/officeDocument/2006/relationships/slide" Target="slides/slide1.xml"/><Relationship Id="rId18" Type="http://schemas.openxmlformats.org/officeDocument/2006/relationships/font" Target="fonts/OpenSans-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 name="Shape 15"/>
        <p:cNvGrpSpPr/>
        <p:nvPr/>
      </p:nvGrpSpPr>
      <p:grpSpPr>
        <a:xfrm>
          <a:off x="0" y="0"/>
          <a:ext cx="0" cy="0"/>
          <a:chOff x="0" y="0"/>
          <a:chExt cx="0" cy="0"/>
        </a:xfrm>
      </p:grpSpPr>
      <p:sp>
        <p:nvSpPr>
          <p:cNvPr id="16" name="Google Shape;16;ge71af3f488_0_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 name="Google Shape;17;ge71af3f488_0_4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 name="Google Shape;18;ge71af3f488_0_42: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e72a5c1796_0_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 name="Google Shape;83;ge72a5c1796_0_4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84" name="Google Shape;84;ge72a5c1796_0_4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 name="Shape 22"/>
        <p:cNvGrpSpPr/>
        <p:nvPr/>
      </p:nvGrpSpPr>
      <p:grpSpPr>
        <a:xfrm>
          <a:off x="0" y="0"/>
          <a:ext cx="0" cy="0"/>
          <a:chOff x="0" y="0"/>
          <a:chExt cx="0" cy="0"/>
        </a:xfrm>
      </p:grpSpPr>
      <p:sp>
        <p:nvSpPr>
          <p:cNvPr id="23" name="Google Shape;23;ge71af3f488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 name="Google Shape;24;ge71af3f488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 name="Google Shape;25;ge71af3f488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 name="Shape 31"/>
        <p:cNvGrpSpPr/>
        <p:nvPr/>
      </p:nvGrpSpPr>
      <p:grpSpPr>
        <a:xfrm>
          <a:off x="0" y="0"/>
          <a:ext cx="0" cy="0"/>
          <a:chOff x="0" y="0"/>
          <a:chExt cx="0" cy="0"/>
        </a:xfrm>
      </p:grpSpPr>
      <p:sp>
        <p:nvSpPr>
          <p:cNvPr id="32" name="Google Shape;32;ge71af3f488_0_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 name="Google Shape;33;ge71af3f488_0_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 name="Google Shape;34;ge71af3f488_0_14: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 name="Shape 38"/>
        <p:cNvGrpSpPr/>
        <p:nvPr/>
      </p:nvGrpSpPr>
      <p:grpSpPr>
        <a:xfrm>
          <a:off x="0" y="0"/>
          <a:ext cx="0" cy="0"/>
          <a:chOff x="0" y="0"/>
          <a:chExt cx="0" cy="0"/>
        </a:xfrm>
      </p:grpSpPr>
      <p:sp>
        <p:nvSpPr>
          <p:cNvPr id="39" name="Google Shape;39;ge71af3f488_0_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 name="Google Shape;40;ge71af3f488_0_3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 name="Google Shape;41;ge71af3f488_0_38: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 name="Shape 45"/>
        <p:cNvGrpSpPr/>
        <p:nvPr/>
      </p:nvGrpSpPr>
      <p:grpSpPr>
        <a:xfrm>
          <a:off x="0" y="0"/>
          <a:ext cx="0" cy="0"/>
          <a:chOff x="0" y="0"/>
          <a:chExt cx="0" cy="0"/>
        </a:xfrm>
      </p:grpSpPr>
      <p:sp>
        <p:nvSpPr>
          <p:cNvPr id="46" name="Google Shape;46;ge71af3f488_0_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 name="Google Shape;47;ge71af3f488_0_3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 name="Google Shape;48;ge71af3f488_0_34: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ge71af3f488_0_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ge71af3f488_0_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 name="Google Shape;55;ge71af3f488_0_3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e71af3f488_0_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e71af3f488_0_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 name="Google Shape;62;ge71af3f488_0_26: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e71af3f488_0_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e71af3f488_0_5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 name="Google Shape;70;ge71af3f488_0_54: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e72a5c1796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 name="Google Shape;76;ge72a5c1796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77" name="Google Shape;77;ge72a5c1796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C - Cover Slide" showMasterSp="0">
  <p:cSld name="CHC - Cover Slide">
    <p:bg>
      <p:bgPr>
        <a:blipFill>
          <a:blip r:embed="rId2">
            <a:alphaModFix/>
          </a:blip>
          <a:stretch>
            <a:fillRect/>
          </a:stretch>
        </a:blipFill>
      </p:bgPr>
    </p:bg>
    <p:spTree>
      <p:nvGrpSpPr>
        <p:cNvPr id="12" name="Shape 12"/>
        <p:cNvGrpSpPr/>
        <p:nvPr/>
      </p:nvGrpSpPr>
      <p:grpSpPr>
        <a:xfrm>
          <a:off x="0" y="0"/>
          <a:ext cx="0" cy="0"/>
          <a:chOff x="0" y="0"/>
          <a:chExt cx="0" cy="0"/>
        </a:xfrm>
      </p:grpSpPr>
      <p:sp>
        <p:nvSpPr>
          <p:cNvPr id="13" name="Google Shape;13;p2"/>
          <p:cNvSpPr txBox="1"/>
          <p:nvPr>
            <p:ph type="ctrTitle"/>
          </p:nvPr>
        </p:nvSpPr>
        <p:spPr>
          <a:xfrm>
            <a:off x="664616" y="2133012"/>
            <a:ext cx="7651800" cy="1680900"/>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220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1pPr>
            <a:lvl2pPr lvl="1" marR="0" rtl="0" algn="l">
              <a:lnSpc>
                <a:spcPct val="100000"/>
              </a:lnSpc>
              <a:spcBef>
                <a:spcPts val="220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 name="Google Shape;14;p2"/>
          <p:cNvSpPr txBox="1"/>
          <p:nvPr>
            <p:ph idx="1" type="subTitle"/>
          </p:nvPr>
        </p:nvSpPr>
        <p:spPr>
          <a:xfrm>
            <a:off x="3923928" y="195486"/>
            <a:ext cx="4840500" cy="270000"/>
          </a:xfrm>
          <a:prstGeom prst="rect">
            <a:avLst/>
          </a:prstGeom>
          <a:noFill/>
          <a:ln>
            <a:noFill/>
          </a:ln>
        </p:spPr>
        <p:txBody>
          <a:bodyPr anchorCtr="0" anchor="t" bIns="45700" lIns="91425" spcFirstLastPara="1" rIns="91425" wrap="square" tIns="45700">
            <a:noAutofit/>
          </a:bodyPr>
          <a:lstStyle>
            <a:lvl1pPr lvl="0" marR="0" rtl="0" algn="l">
              <a:lnSpc>
                <a:spcPct val="146666"/>
              </a:lnSpc>
              <a:spcBef>
                <a:spcPts val="0"/>
              </a:spcBef>
              <a:spcAft>
                <a:spcPts val="0"/>
              </a:spcAft>
              <a:buClr>
                <a:schemeClr val="accent2"/>
              </a:buClr>
              <a:buSzPts val="1500"/>
              <a:buFont typeface="Arial"/>
              <a:buNone/>
              <a:defRPr b="1" i="0" sz="1500" u="none" cap="none" strike="noStrike">
                <a:solidFill>
                  <a:schemeClr val="accent2"/>
                </a:solidFill>
                <a:latin typeface="Arial"/>
                <a:ea typeface="Arial"/>
                <a:cs typeface="Arial"/>
                <a:sym typeface="Arial"/>
              </a:defRPr>
            </a:lvl1pPr>
            <a:lvl2pPr lvl="1" marR="0" rtl="0" algn="l">
              <a:lnSpc>
                <a:spcPct val="146666"/>
              </a:lnSpc>
              <a:spcBef>
                <a:spcPts val="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2pPr>
            <a:lvl3pPr lvl="2" marR="0" rtl="0" algn="l">
              <a:lnSpc>
                <a:spcPct val="146666"/>
              </a:lnSpc>
              <a:spcBef>
                <a:spcPts val="0"/>
              </a:spcBef>
              <a:spcAft>
                <a:spcPts val="0"/>
              </a:spcAft>
              <a:buClr>
                <a:srgbClr val="AF1C3B"/>
              </a:buClr>
              <a:buSzPts val="1500"/>
              <a:buFont typeface="Arial"/>
              <a:buChar char="•"/>
              <a:defRPr b="0" i="0" sz="1500" u="none" cap="none" strike="noStrike">
                <a:solidFill>
                  <a:schemeClr val="dk1"/>
                </a:solidFill>
                <a:latin typeface="Arial"/>
                <a:ea typeface="Arial"/>
                <a:cs typeface="Arial"/>
                <a:sym typeface="Arial"/>
              </a:defRPr>
            </a:lvl3pPr>
            <a:lvl4pPr lvl="3" marR="0" rtl="0" algn="l">
              <a:lnSpc>
                <a:spcPct val="146666"/>
              </a:lnSpc>
              <a:spcBef>
                <a:spcPts val="0"/>
              </a:spcBef>
              <a:spcAft>
                <a:spcPts val="0"/>
              </a:spcAft>
              <a:buClr>
                <a:srgbClr val="AF1C3B"/>
              </a:buClr>
              <a:buSzPts val="1500"/>
              <a:buFont typeface="Arial"/>
              <a:buChar char="–"/>
              <a:defRPr b="0" i="0" sz="1500" u="none" cap="none" strike="noStrike">
                <a:solidFill>
                  <a:schemeClr val="dk1"/>
                </a:solidFill>
                <a:latin typeface="Arial"/>
                <a:ea typeface="Arial"/>
                <a:cs typeface="Arial"/>
                <a:sym typeface="Arial"/>
              </a:defRPr>
            </a:lvl4pPr>
            <a:lvl5pPr lvl="4" marR="0" rtl="0" algn="l">
              <a:lnSpc>
                <a:spcPct val="146666"/>
              </a:lnSpc>
              <a:spcBef>
                <a:spcPts val="0"/>
              </a:spcBef>
              <a:spcAft>
                <a:spcPts val="0"/>
              </a:spcAft>
              <a:buClr>
                <a:schemeClr val="accent2"/>
              </a:buClr>
              <a:buSzPts val="1500"/>
              <a:buFont typeface="Arial"/>
              <a:buChar char="•"/>
              <a:defRPr b="0" i="0" sz="1500" u="none" cap="none" strike="noStrike">
                <a:solidFill>
                  <a:schemeClr val="dk1"/>
                </a:solidFill>
                <a:latin typeface="Arial"/>
                <a:ea typeface="Arial"/>
                <a:cs typeface="Arial"/>
                <a:sym typeface="Arial"/>
              </a:defRPr>
            </a:lvl5pPr>
            <a:lvl6pPr lvl="5"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txBox="1"/>
          <p:nvPr/>
        </p:nvSpPr>
        <p:spPr>
          <a:xfrm>
            <a:off x="611560" y="1059582"/>
            <a:ext cx="7776900" cy="810000"/>
          </a:xfrm>
          <a:prstGeom prst="rect">
            <a:avLst/>
          </a:prstGeom>
          <a:noFill/>
          <a:ln>
            <a:noFill/>
          </a:ln>
        </p:spPr>
        <p:txBody>
          <a:bodyPr anchorCtr="0" anchor="t" bIns="45700" lIns="0" spcFirstLastPara="1" rIns="91425" wrap="square" tIns="0">
            <a:normAutofit fontScale="85000" lnSpcReduction="20000"/>
          </a:bodyPr>
          <a:lstStyle/>
          <a:p>
            <a:pPr indent="0" lvl="0" marL="0" marR="0" rtl="0" algn="l">
              <a:lnSpc>
                <a:spcPct val="84000"/>
              </a:lnSpc>
              <a:spcBef>
                <a:spcPts val="0"/>
              </a:spcBef>
              <a:spcAft>
                <a:spcPts val="0"/>
              </a:spcAft>
              <a:buClr>
                <a:schemeClr val="accent5"/>
              </a:buClr>
              <a:buSzPct val="100000"/>
              <a:buFont typeface="Arial Black"/>
              <a:buNone/>
            </a:pPr>
            <a:r>
              <a:rPr b="0" i="0" lang="en-GB" sz="5000" u="none" cap="none" strike="noStrike">
                <a:solidFill>
                  <a:schemeClr val="accent5"/>
                </a:solidFill>
                <a:latin typeface="Arial Black"/>
                <a:ea typeface="Arial Black"/>
                <a:cs typeface="Arial Black"/>
                <a:sym typeface="Arial Black"/>
              </a:rPr>
              <a:t>HEADING</a:t>
            </a:r>
            <a:br>
              <a:rPr b="0" i="0" lang="en-GB" sz="1000" u="none" cap="none" strike="noStrike">
                <a:solidFill>
                  <a:schemeClr val="accent5"/>
                </a:solidFill>
                <a:latin typeface="Arial Black"/>
                <a:ea typeface="Arial Black"/>
                <a:cs typeface="Arial Black"/>
                <a:sym typeface="Arial Black"/>
              </a:rPr>
            </a:br>
            <a:r>
              <a:rPr b="0" i="0" lang="en-GB" sz="3500" u="none" cap="none" strike="noStrike">
                <a:solidFill>
                  <a:schemeClr val="accent5"/>
                </a:solidFill>
                <a:latin typeface="Arial Black"/>
                <a:ea typeface="Arial Black"/>
                <a:cs typeface="Arial Black"/>
                <a:sym typeface="Arial Black"/>
              </a:rPr>
              <a:t>(Using Text)</a:t>
            </a:r>
            <a:endParaRPr b="0" i="0" sz="3500" u="none" cap="none" strike="noStrike">
              <a:solidFill>
                <a:schemeClr val="accent5"/>
              </a:solidFill>
              <a:latin typeface="Arial Black"/>
              <a:ea typeface="Arial Black"/>
              <a:cs typeface="Arial Black"/>
              <a:sym typeface="Arial Black"/>
            </a:endParaRPr>
          </a:p>
        </p:txBody>
      </p:sp>
      <p:sp>
        <p:nvSpPr>
          <p:cNvPr id="11" name="Google Shape;11;p1"/>
          <p:cNvSpPr txBox="1"/>
          <p:nvPr/>
        </p:nvSpPr>
        <p:spPr>
          <a:xfrm>
            <a:off x="611560" y="1977684"/>
            <a:ext cx="7776900" cy="2376300"/>
          </a:xfrm>
          <a:prstGeom prst="rect">
            <a:avLst/>
          </a:prstGeom>
          <a:noFill/>
          <a:ln>
            <a:noFill/>
          </a:ln>
        </p:spPr>
        <p:txBody>
          <a:bodyPr anchorCtr="0" anchor="t" bIns="45700" lIns="0" spcFirstLastPara="1" rIns="91425" wrap="square" tIns="0">
            <a:normAutofit fontScale="92500"/>
          </a:bodyPr>
          <a:lstStyle/>
          <a:p>
            <a:pPr indent="0" lvl="0" marL="0" marR="0" rtl="0" algn="l">
              <a:lnSpc>
                <a:spcPct val="120000"/>
              </a:lnSpc>
              <a:spcBef>
                <a:spcPts val="0"/>
              </a:spcBef>
              <a:spcAft>
                <a:spcPts val="0"/>
              </a:spcAft>
              <a:buClr>
                <a:srgbClr val="262626"/>
              </a:buClr>
              <a:buSzPct val="100000"/>
              <a:buFont typeface="Open Sans"/>
              <a:buNone/>
            </a:pPr>
            <a:r>
              <a:rPr b="0" i="0" lang="en-GB" sz="2500" u="none" cap="none" strike="noStrike">
                <a:solidFill>
                  <a:srgbClr val="262626"/>
                </a:solidFill>
                <a:latin typeface="Open Sans"/>
                <a:ea typeface="Open Sans"/>
                <a:cs typeface="Open Sans"/>
                <a:sym typeface="Open Sans"/>
              </a:rPr>
              <a:t>Paragraph Text – ‘How you shape your page is up to you, but if you want to ensure that everyone can easily view the text on the screen you are presenting on, try and get it as close to size 25pt as possible.</a:t>
            </a:r>
            <a:endParaRPr b="0" i="0" sz="1400" u="none" cap="none" strike="noStrike">
              <a:solidFill>
                <a:srgbClr val="000000"/>
              </a:solidFill>
              <a:latin typeface="Arial"/>
              <a:ea typeface="Arial"/>
              <a:cs typeface="Arial"/>
              <a:sym typeface="Arial"/>
            </a:endParaRPr>
          </a:p>
          <a:p>
            <a:pPr indent="0" lvl="0" marL="0" marR="0" rtl="0" algn="l">
              <a:lnSpc>
                <a:spcPct val="120000"/>
              </a:lnSpc>
              <a:spcBef>
                <a:spcPts val="0"/>
              </a:spcBef>
              <a:spcAft>
                <a:spcPts val="0"/>
              </a:spcAft>
              <a:buClr>
                <a:schemeClr val="lt1"/>
              </a:buClr>
              <a:buSzPct val="100000"/>
              <a:buFont typeface="Arial"/>
              <a:buNone/>
            </a:pPr>
            <a:r>
              <a:t/>
            </a:r>
            <a:endParaRPr b="0" i="0" sz="2500" u="none" cap="none" strike="noStrike">
              <a:solidFill>
                <a:srgbClr val="262626"/>
              </a:solidFill>
              <a:latin typeface="Open Sans"/>
              <a:ea typeface="Open Sans"/>
              <a:cs typeface="Open Sans"/>
              <a:sym typeface="Open Sans"/>
            </a:endParaRPr>
          </a:p>
          <a:p>
            <a:pPr indent="0" lvl="0" marL="0" marR="0" rtl="0" algn="l">
              <a:lnSpc>
                <a:spcPct val="120000"/>
              </a:lnSpc>
              <a:spcBef>
                <a:spcPts val="0"/>
              </a:spcBef>
              <a:spcAft>
                <a:spcPts val="0"/>
              </a:spcAft>
              <a:buClr>
                <a:srgbClr val="262626"/>
              </a:buClr>
              <a:buSzPct val="100000"/>
              <a:buFont typeface="Open Sans"/>
              <a:buNone/>
            </a:pPr>
            <a:r>
              <a:rPr b="0" i="0" lang="en-GB" sz="1500" u="none" cap="none" strike="noStrike">
                <a:solidFill>
                  <a:srgbClr val="262626"/>
                </a:solidFill>
                <a:latin typeface="Open Sans"/>
                <a:ea typeface="Open Sans"/>
                <a:cs typeface="Open Sans"/>
                <a:sym typeface="Open Sans"/>
              </a:rPr>
              <a:t>Font: Myriad Pro</a:t>
            </a:r>
            <a:endParaRPr b="0" i="0" sz="1500" u="none" cap="none" strike="noStrike">
              <a:solidFill>
                <a:srgbClr val="262626"/>
              </a:solidFill>
              <a:latin typeface="Open Sans"/>
              <a:ea typeface="Open Sans"/>
              <a:cs typeface="Open Sans"/>
              <a:sym typeface="Open Sans"/>
            </a:endParaRPr>
          </a:p>
        </p:txBody>
      </p:sp>
    </p:spTree>
  </p:cSld>
  <p:clrMap accent1="accent1" accent2="accent2" accent3="accent3" accent4="accent4" accent5="accent5" accent6="accent6" bg1="lt1" bg2="dk2" tx1="dk1" tx2="lt2" folHlink="folHlink" hlink="hlink"/>
  <p:sldLayoutIdLst>
    <p:sldLayoutId id="2147483648"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jp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 name="Shape 19"/>
        <p:cNvGrpSpPr/>
        <p:nvPr/>
      </p:nvGrpSpPr>
      <p:grpSpPr>
        <a:xfrm>
          <a:off x="0" y="0"/>
          <a:ext cx="0" cy="0"/>
          <a:chOff x="0" y="0"/>
          <a:chExt cx="0" cy="0"/>
        </a:xfrm>
      </p:grpSpPr>
      <p:sp>
        <p:nvSpPr>
          <p:cNvPr id="20" name="Google Shape;20;p3"/>
          <p:cNvSpPr txBox="1"/>
          <p:nvPr>
            <p:ph type="ctrTitle"/>
          </p:nvPr>
        </p:nvSpPr>
        <p:spPr>
          <a:xfrm>
            <a:off x="492841" y="938262"/>
            <a:ext cx="7651800" cy="1680900"/>
          </a:xfrm>
          <a:prstGeom prst="rect">
            <a:avLst/>
          </a:prstGeom>
        </p:spPr>
        <p:txBody>
          <a:bodyPr anchorCtr="0" anchor="t" bIns="45700" lIns="91425" spcFirstLastPara="1" rIns="91425" wrap="square" tIns="45700">
            <a:normAutofit/>
          </a:bodyPr>
          <a:lstStyle/>
          <a:p>
            <a:pPr indent="0" lvl="0" marL="0" rtl="0" algn="l">
              <a:spcBef>
                <a:spcPts val="0"/>
              </a:spcBef>
              <a:spcAft>
                <a:spcPts val="1000"/>
              </a:spcAft>
              <a:buNone/>
            </a:pPr>
            <a:r>
              <a:rPr b="0" lang="en-GB" sz="4900">
                <a:solidFill>
                  <a:srgbClr val="AF1C3B"/>
                </a:solidFill>
                <a:latin typeface="Arial Black"/>
                <a:ea typeface="Arial Black"/>
                <a:cs typeface="Arial Black"/>
                <a:sym typeface="Arial Black"/>
              </a:rPr>
              <a:t>Health and housing partnerships</a:t>
            </a:r>
            <a:endParaRPr>
              <a:solidFill>
                <a:srgbClr val="AF1C3B"/>
              </a:solidFill>
            </a:endParaRPr>
          </a:p>
        </p:txBody>
      </p:sp>
      <p:sp>
        <p:nvSpPr>
          <p:cNvPr id="21" name="Google Shape;21;p3"/>
          <p:cNvSpPr txBox="1"/>
          <p:nvPr/>
        </p:nvSpPr>
        <p:spPr>
          <a:xfrm>
            <a:off x="531875" y="2920450"/>
            <a:ext cx="4177500" cy="96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000"/>
              </a:spcAft>
              <a:buNone/>
            </a:pPr>
            <a:r>
              <a:rPr lang="en-GB" sz="3100">
                <a:solidFill>
                  <a:srgbClr val="F59F1F"/>
                </a:solidFill>
                <a:latin typeface="Arial Black"/>
                <a:ea typeface="Arial Black"/>
                <a:cs typeface="Arial Black"/>
                <a:sym typeface="Arial Black"/>
              </a:rPr>
              <a:t>[Name]</a:t>
            </a:r>
            <a:br>
              <a:rPr b="1" lang="en-GB" sz="3100">
                <a:solidFill>
                  <a:schemeClr val="lt1"/>
                </a:solidFill>
                <a:latin typeface="Arial Black"/>
                <a:ea typeface="Arial Black"/>
                <a:cs typeface="Arial Black"/>
                <a:sym typeface="Arial Black"/>
              </a:rPr>
            </a:br>
            <a:r>
              <a:rPr i="1" lang="en-GB" sz="1988">
                <a:solidFill>
                  <a:srgbClr val="262626"/>
                </a:solidFill>
              </a:rPr>
              <a:t>[Job title / organisation]</a:t>
            </a:r>
            <a:endParaRPr>
              <a:solidFill>
                <a:srgbClr val="262626"/>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5" name="Shape 85"/>
        <p:cNvGrpSpPr/>
        <p:nvPr/>
      </p:nvGrpSpPr>
      <p:grpSpPr>
        <a:xfrm>
          <a:off x="0" y="0"/>
          <a:ext cx="0" cy="0"/>
          <a:chOff x="0" y="0"/>
          <a:chExt cx="0" cy="0"/>
        </a:xfrm>
      </p:grpSpPr>
      <p:sp>
        <p:nvSpPr>
          <p:cNvPr id="86" name="Google Shape;86;p12"/>
          <p:cNvSpPr txBox="1"/>
          <p:nvPr/>
        </p:nvSpPr>
        <p:spPr>
          <a:xfrm>
            <a:off x="315075" y="585425"/>
            <a:ext cx="8156700" cy="4194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lang="en-GB" sz="2600">
                <a:solidFill>
                  <a:srgbClr val="262626"/>
                </a:solidFill>
              </a:rPr>
              <a:t>Example: supporting citizens’ positive mental health and emotional well-being in Rhyl</a:t>
            </a:r>
            <a:endParaRPr b="0" i="0" sz="1400" u="none" cap="none" strike="noStrike">
              <a:solidFill>
                <a:srgbClr val="262626"/>
              </a:solidFill>
              <a:latin typeface="Arial"/>
              <a:ea typeface="Arial"/>
              <a:cs typeface="Arial"/>
              <a:sym typeface="Arial"/>
            </a:endParaRPr>
          </a:p>
          <a:p>
            <a:pPr indent="-361950" lvl="0" marL="457200" rtl="0" algn="l">
              <a:spcBef>
                <a:spcPts val="1000"/>
              </a:spcBef>
              <a:spcAft>
                <a:spcPts val="0"/>
              </a:spcAft>
              <a:buClr>
                <a:srgbClr val="262626"/>
              </a:buClr>
              <a:buSzPts val="2100"/>
              <a:buChar char="•"/>
            </a:pPr>
            <a:r>
              <a:rPr lang="en-GB" sz="2100">
                <a:solidFill>
                  <a:srgbClr val="262626"/>
                </a:solidFill>
              </a:rPr>
              <a:t>Coastal town where healthy life expectancy can vary by up to 12 years compared with other areas of the country</a:t>
            </a:r>
            <a:endParaRPr sz="2100">
              <a:solidFill>
                <a:srgbClr val="262626"/>
              </a:solidFill>
            </a:endParaRPr>
          </a:p>
          <a:p>
            <a:pPr indent="-361950" lvl="0" marL="457200" rtl="0" algn="l">
              <a:spcBef>
                <a:spcPts val="1000"/>
              </a:spcBef>
              <a:spcAft>
                <a:spcPts val="0"/>
              </a:spcAft>
              <a:buClr>
                <a:srgbClr val="262626"/>
              </a:buClr>
              <a:buSzPts val="2100"/>
              <a:buChar char="•"/>
            </a:pPr>
            <a:r>
              <a:rPr lang="en-GB" sz="2100">
                <a:solidFill>
                  <a:srgbClr val="262626"/>
                </a:solidFill>
              </a:rPr>
              <a:t>‘I CAN’ community hub, a partnership between ClwydAlyn housing association and Betsi Cadwaladr UHB</a:t>
            </a:r>
            <a:endParaRPr sz="2100">
              <a:solidFill>
                <a:srgbClr val="262626"/>
              </a:solidFill>
            </a:endParaRPr>
          </a:p>
          <a:p>
            <a:pPr indent="-361950" lvl="0" marL="457200" rtl="0" algn="l">
              <a:spcBef>
                <a:spcPts val="1000"/>
              </a:spcBef>
              <a:spcAft>
                <a:spcPts val="0"/>
              </a:spcAft>
              <a:buClr>
                <a:srgbClr val="262626"/>
              </a:buClr>
              <a:buSzPts val="2100"/>
              <a:buChar char="•"/>
            </a:pPr>
            <a:r>
              <a:rPr lang="en-GB" sz="2100">
                <a:solidFill>
                  <a:srgbClr val="262626"/>
                </a:solidFill>
              </a:rPr>
              <a:t>Individuals can access a range of services within a non-stigmatised community setting</a:t>
            </a:r>
            <a:endParaRPr sz="2100">
              <a:solidFill>
                <a:srgbClr val="262626"/>
              </a:solidFill>
            </a:endParaRPr>
          </a:p>
          <a:p>
            <a:pPr indent="-361950" lvl="0" marL="457200" rtl="0" algn="l">
              <a:spcBef>
                <a:spcPts val="1000"/>
              </a:spcBef>
              <a:spcAft>
                <a:spcPts val="1000"/>
              </a:spcAft>
              <a:buClr>
                <a:srgbClr val="262626"/>
              </a:buClr>
              <a:buSzPts val="2100"/>
              <a:buChar char="•"/>
            </a:pPr>
            <a:r>
              <a:rPr lang="en-GB" sz="2100">
                <a:solidFill>
                  <a:srgbClr val="262626"/>
                </a:solidFill>
              </a:rPr>
              <a:t>Since reopening following lockdown restrictions, support provided to 96 individuals (referrals from GPs, probation service, police, hospitals, CAB, voluntary organisations) </a:t>
            </a:r>
            <a:endParaRPr b="0" i="0" sz="2700" u="none" cap="none" strike="noStrike">
              <a:solidFill>
                <a:srgbClr val="262626"/>
              </a:solidFill>
              <a:latin typeface="Arial"/>
              <a:ea typeface="Arial"/>
              <a:cs typeface="Arial"/>
              <a:sym typeface="Arial"/>
            </a:endParaRPr>
          </a:p>
        </p:txBody>
      </p:sp>
      <p:sp>
        <p:nvSpPr>
          <p:cNvPr id="87" name="Google Shape;87;p12"/>
          <p:cNvSpPr txBox="1"/>
          <p:nvPr/>
        </p:nvSpPr>
        <p:spPr>
          <a:xfrm>
            <a:off x="315075" y="124314"/>
            <a:ext cx="7380600" cy="37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en-GB" sz="1800">
                <a:solidFill>
                  <a:srgbClr val="AF1C3B"/>
                </a:solidFill>
              </a:rPr>
              <a:t>Health and housing partnerships</a:t>
            </a:r>
            <a:endParaRPr b="1" i="0" sz="1300" u="none" cap="none" strike="noStrike">
              <a:solidFill>
                <a:srgbClr val="262626"/>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 name="Shape 26"/>
        <p:cNvGrpSpPr/>
        <p:nvPr/>
      </p:nvGrpSpPr>
      <p:grpSpPr>
        <a:xfrm>
          <a:off x="0" y="0"/>
          <a:ext cx="0" cy="0"/>
          <a:chOff x="0" y="0"/>
          <a:chExt cx="0" cy="0"/>
        </a:xfrm>
      </p:grpSpPr>
      <p:sp>
        <p:nvSpPr>
          <p:cNvPr id="27" name="Google Shape;27;p4"/>
          <p:cNvSpPr txBox="1"/>
          <p:nvPr/>
        </p:nvSpPr>
        <p:spPr>
          <a:xfrm>
            <a:off x="315075" y="124314"/>
            <a:ext cx="7380600" cy="37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en-GB" sz="1800">
                <a:solidFill>
                  <a:srgbClr val="AF1C3B"/>
                </a:solidFill>
              </a:rPr>
              <a:t>Health and housing partnerships</a:t>
            </a:r>
            <a:endParaRPr b="1" i="0" sz="1300" u="none" cap="none" strike="noStrike">
              <a:solidFill>
                <a:srgbClr val="262626"/>
              </a:solidFill>
            </a:endParaRPr>
          </a:p>
        </p:txBody>
      </p:sp>
      <p:pic>
        <p:nvPicPr>
          <p:cNvPr id="28" name="Google Shape;28;p4"/>
          <p:cNvPicPr preferRelativeResize="0"/>
          <p:nvPr/>
        </p:nvPicPr>
        <p:blipFill>
          <a:blip r:embed="rId3">
            <a:alphaModFix/>
          </a:blip>
          <a:stretch>
            <a:fillRect/>
          </a:stretch>
        </p:blipFill>
        <p:spPr>
          <a:xfrm>
            <a:off x="5234150" y="695550"/>
            <a:ext cx="3065775" cy="2948699"/>
          </a:xfrm>
          <a:prstGeom prst="rect">
            <a:avLst/>
          </a:prstGeom>
          <a:noFill/>
          <a:ln>
            <a:noFill/>
          </a:ln>
        </p:spPr>
      </p:pic>
      <p:sp>
        <p:nvSpPr>
          <p:cNvPr id="29" name="Google Shape;29;p4"/>
          <p:cNvSpPr txBox="1"/>
          <p:nvPr/>
        </p:nvSpPr>
        <p:spPr>
          <a:xfrm>
            <a:off x="315075" y="933225"/>
            <a:ext cx="5468400" cy="340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500" u="none" cap="none" strike="noStrike">
                <a:solidFill>
                  <a:srgbClr val="AF1C3B"/>
                </a:solidFill>
                <a:latin typeface="Arial"/>
                <a:ea typeface="Arial"/>
                <a:cs typeface="Arial"/>
                <a:sym typeface="Arial"/>
              </a:rPr>
              <a:t>Today</a:t>
            </a:r>
            <a:endParaRPr b="0" i="0" sz="1300" u="none" cap="none" strike="noStrike">
              <a:solidFill>
                <a:srgbClr val="AF1C3B"/>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600"/>
              <a:buFont typeface="Arial"/>
              <a:buNone/>
            </a:pPr>
            <a:r>
              <a:t/>
            </a:r>
            <a:endParaRPr b="1" i="0" sz="1900" u="none" cap="none" strike="noStrike">
              <a:solidFill>
                <a:srgbClr val="262626"/>
              </a:solidFill>
              <a:latin typeface="Arial"/>
              <a:ea typeface="Arial"/>
              <a:cs typeface="Arial"/>
              <a:sym typeface="Arial"/>
            </a:endParaRPr>
          </a:p>
          <a:p>
            <a:pPr indent="-406400" lvl="0" marL="457200" marR="0" rtl="0" algn="l">
              <a:lnSpc>
                <a:spcPct val="100000"/>
              </a:lnSpc>
              <a:spcBef>
                <a:spcPts val="0"/>
              </a:spcBef>
              <a:spcAft>
                <a:spcPts val="0"/>
              </a:spcAft>
              <a:buClr>
                <a:srgbClr val="262626"/>
              </a:buClr>
              <a:buSzPts val="1800"/>
              <a:buFont typeface="Arial"/>
              <a:buChar char="•"/>
            </a:pPr>
            <a:r>
              <a:rPr b="0" i="0" lang="en-GB" sz="2400" u="none" cap="none" strike="noStrike">
                <a:solidFill>
                  <a:srgbClr val="262626"/>
                </a:solidFill>
                <a:latin typeface="Arial"/>
                <a:ea typeface="Arial"/>
                <a:cs typeface="Arial"/>
                <a:sym typeface="Arial"/>
              </a:rPr>
              <a:t>the impact of good housing on health outcomes</a:t>
            </a:r>
            <a:endParaRPr b="0" i="0" sz="600" u="none" cap="none" strike="noStrike">
              <a:solidFill>
                <a:srgbClr val="262626"/>
              </a:solidFill>
              <a:latin typeface="Arial"/>
              <a:ea typeface="Arial"/>
              <a:cs typeface="Arial"/>
              <a:sym typeface="Arial"/>
            </a:endParaRPr>
          </a:p>
          <a:p>
            <a:pPr indent="-406400" lvl="0" marL="457200" marR="0" rtl="0" algn="l">
              <a:lnSpc>
                <a:spcPct val="100000"/>
              </a:lnSpc>
              <a:spcBef>
                <a:spcPts val="1000"/>
              </a:spcBef>
              <a:spcAft>
                <a:spcPts val="1000"/>
              </a:spcAft>
              <a:buClr>
                <a:srgbClr val="262626"/>
              </a:buClr>
              <a:buSzPts val="1800"/>
              <a:buFont typeface="Arial"/>
              <a:buChar char="•"/>
            </a:pPr>
            <a:r>
              <a:rPr b="0" i="0" lang="en-GB" sz="2400" u="none" cap="none" strike="noStrike">
                <a:solidFill>
                  <a:srgbClr val="262626"/>
                </a:solidFill>
                <a:latin typeface="Arial"/>
                <a:ea typeface="Arial"/>
                <a:cs typeface="Arial"/>
                <a:sym typeface="Arial"/>
              </a:rPr>
              <a:t>reflections on how we might continue to strengthen these partnerships</a:t>
            </a:r>
            <a:endParaRPr b="0" i="0" sz="1900" u="none" cap="none" strike="noStrike">
              <a:solidFill>
                <a:srgbClr val="262626"/>
              </a:solidFill>
              <a:latin typeface="Arial"/>
              <a:ea typeface="Arial"/>
              <a:cs typeface="Arial"/>
              <a:sym typeface="Arial"/>
            </a:endParaRPr>
          </a:p>
        </p:txBody>
      </p:sp>
      <p:pic>
        <p:nvPicPr>
          <p:cNvPr id="30" name="Google Shape;30;p4"/>
          <p:cNvPicPr preferRelativeResize="0"/>
          <p:nvPr/>
        </p:nvPicPr>
        <p:blipFill rotWithShape="1">
          <a:blip r:embed="rId4">
            <a:alphaModFix/>
          </a:blip>
          <a:srcRect b="0" l="0" r="0" t="0"/>
          <a:stretch/>
        </p:blipFill>
        <p:spPr>
          <a:xfrm>
            <a:off x="6791550" y="2319028"/>
            <a:ext cx="2067174" cy="2014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 name="Shape 35"/>
        <p:cNvGrpSpPr/>
        <p:nvPr/>
      </p:nvGrpSpPr>
      <p:grpSpPr>
        <a:xfrm>
          <a:off x="0" y="0"/>
          <a:ext cx="0" cy="0"/>
          <a:chOff x="0" y="0"/>
          <a:chExt cx="0" cy="0"/>
        </a:xfrm>
      </p:grpSpPr>
      <p:sp>
        <p:nvSpPr>
          <p:cNvPr id="36" name="Google Shape;36;p5"/>
          <p:cNvSpPr txBox="1"/>
          <p:nvPr/>
        </p:nvSpPr>
        <p:spPr>
          <a:xfrm>
            <a:off x="315075" y="536575"/>
            <a:ext cx="8054700" cy="468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2600"/>
              <a:buFont typeface="Arial"/>
              <a:buNone/>
            </a:pPr>
            <a:r>
              <a:rPr b="1" lang="en-GB" sz="2600">
                <a:solidFill>
                  <a:srgbClr val="AF1C3B"/>
                </a:solidFill>
              </a:rPr>
              <a:t>Home and services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chemeClr val="dk1"/>
              </a:buClr>
              <a:buSzPts val="1100"/>
              <a:buFont typeface="Arial"/>
              <a:buNone/>
            </a:pPr>
            <a:r>
              <a:rPr b="1" lang="en-GB" sz="2200">
                <a:solidFill>
                  <a:srgbClr val="262626"/>
                </a:solidFill>
              </a:rPr>
              <a:t>Promoting good health through high quality, warm housing</a:t>
            </a:r>
            <a:r>
              <a:rPr b="1" i="0" lang="en-GB" sz="2200" u="none" cap="none" strike="noStrike">
                <a:solidFill>
                  <a:srgbClr val="262626"/>
                </a:solidFill>
              </a:rPr>
              <a:t>: </a:t>
            </a:r>
            <a:endParaRPr b="1" i="0" sz="2200" u="none" cap="none" strike="noStrike">
              <a:solidFill>
                <a:srgbClr val="262626"/>
              </a:solidFill>
            </a:endParaRPr>
          </a:p>
          <a:p>
            <a:pPr indent="-304800" lvl="0" marL="342900" marR="0" rtl="0" algn="l">
              <a:lnSpc>
                <a:spcPct val="100000"/>
              </a:lnSpc>
              <a:spcBef>
                <a:spcPts val="1000"/>
              </a:spcBef>
              <a:spcAft>
                <a:spcPts val="0"/>
              </a:spcAft>
              <a:buClr>
                <a:srgbClr val="262626"/>
              </a:buClr>
              <a:buSzPts val="2000"/>
              <a:buChar char="•"/>
            </a:pPr>
            <a:r>
              <a:rPr lang="en-GB" sz="2000">
                <a:solidFill>
                  <a:srgbClr val="262626"/>
                </a:solidFill>
              </a:rPr>
              <a:t>39% fewer hospital admissions for cardiorespiratory conditions and injuries in those with homes upgraded under WHQS</a:t>
            </a:r>
            <a:endParaRPr sz="2000">
              <a:solidFill>
                <a:srgbClr val="262626"/>
              </a:solidFill>
            </a:endParaRPr>
          </a:p>
          <a:p>
            <a:pPr indent="-304800" lvl="0" marL="342900" marR="0" rtl="0" algn="l">
              <a:lnSpc>
                <a:spcPct val="100000"/>
              </a:lnSpc>
              <a:spcBef>
                <a:spcPts val="1000"/>
              </a:spcBef>
              <a:spcAft>
                <a:spcPts val="0"/>
              </a:spcAft>
              <a:buClr>
                <a:srgbClr val="262626"/>
              </a:buClr>
              <a:buSzPts val="2000"/>
              <a:buChar char="•"/>
            </a:pPr>
            <a:r>
              <a:rPr lang="en-GB" sz="2000">
                <a:solidFill>
                  <a:srgbClr val="262626"/>
                </a:solidFill>
              </a:rPr>
              <a:t>3.9% reduction in GP visits for respiratory conditions for those with home energy improvements (vs 9.8% increase in control group)</a:t>
            </a:r>
            <a:endParaRPr sz="2000">
              <a:solidFill>
                <a:srgbClr val="262626"/>
              </a:solidFill>
            </a:endParaRPr>
          </a:p>
          <a:p>
            <a:pPr indent="-304800" lvl="0" marL="342900" marR="0" rtl="0" algn="l">
              <a:lnSpc>
                <a:spcPct val="100000"/>
              </a:lnSpc>
              <a:spcBef>
                <a:spcPts val="1000"/>
              </a:spcBef>
              <a:spcAft>
                <a:spcPts val="0"/>
              </a:spcAft>
              <a:buClr>
                <a:srgbClr val="262626"/>
              </a:buClr>
              <a:buSzPts val="2000"/>
              <a:buChar char="•"/>
            </a:pPr>
            <a:r>
              <a:rPr lang="en-GB" sz="2000">
                <a:solidFill>
                  <a:srgbClr val="262626"/>
                </a:solidFill>
              </a:rPr>
              <a:t>Poor housing costs the NHS in Wales £95m/year in treatment costs</a:t>
            </a:r>
            <a:endParaRPr sz="2000">
              <a:solidFill>
                <a:srgbClr val="262626"/>
              </a:solidFill>
            </a:endParaRPr>
          </a:p>
          <a:p>
            <a:pPr indent="-304800" lvl="0" marL="342900" marR="0" rtl="0" algn="l">
              <a:lnSpc>
                <a:spcPct val="100000"/>
              </a:lnSpc>
              <a:spcBef>
                <a:spcPts val="1000"/>
              </a:spcBef>
              <a:spcAft>
                <a:spcPts val="1000"/>
              </a:spcAft>
              <a:buClr>
                <a:srgbClr val="262626"/>
              </a:buClr>
              <a:buSzPts val="2000"/>
              <a:buChar char="•"/>
            </a:pPr>
            <a:r>
              <a:rPr lang="en-GB" sz="2000">
                <a:solidFill>
                  <a:srgbClr val="262626"/>
                </a:solidFill>
              </a:rPr>
              <a:t>Full cost to society of leaving people living in poor housing in Wales is estimated to be around £1bn/year</a:t>
            </a:r>
            <a:endParaRPr sz="2000">
              <a:solidFill>
                <a:srgbClr val="262626"/>
              </a:solidFill>
            </a:endParaRPr>
          </a:p>
        </p:txBody>
      </p:sp>
      <p:sp>
        <p:nvSpPr>
          <p:cNvPr id="37" name="Google Shape;37;p5"/>
          <p:cNvSpPr txBox="1"/>
          <p:nvPr/>
        </p:nvSpPr>
        <p:spPr>
          <a:xfrm>
            <a:off x="315075" y="124314"/>
            <a:ext cx="7380600" cy="37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800">
                <a:solidFill>
                  <a:srgbClr val="AF1C3B"/>
                </a:solidFill>
              </a:rPr>
              <a:t>The impact of housing on health:</a:t>
            </a:r>
            <a:endParaRPr b="1" sz="1300">
              <a:solidFill>
                <a:srgbClr val="262626"/>
              </a:solidFill>
            </a:endParaRPr>
          </a:p>
          <a:p>
            <a:pPr indent="0" lvl="0" marL="0" marR="0" rtl="0" algn="l">
              <a:lnSpc>
                <a:spcPct val="100000"/>
              </a:lnSpc>
              <a:spcBef>
                <a:spcPts val="0"/>
              </a:spcBef>
              <a:spcAft>
                <a:spcPts val="0"/>
              </a:spcAft>
              <a:buNone/>
            </a:pPr>
            <a:r>
              <a:t/>
            </a:r>
            <a:endParaRPr b="1" sz="1800">
              <a:solidFill>
                <a:srgbClr val="AF1C3B"/>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 name="Shape 42"/>
        <p:cNvGrpSpPr/>
        <p:nvPr/>
      </p:nvGrpSpPr>
      <p:grpSpPr>
        <a:xfrm>
          <a:off x="0" y="0"/>
          <a:ext cx="0" cy="0"/>
          <a:chOff x="0" y="0"/>
          <a:chExt cx="0" cy="0"/>
        </a:xfrm>
      </p:grpSpPr>
      <p:sp>
        <p:nvSpPr>
          <p:cNvPr id="43" name="Google Shape;43;p6"/>
          <p:cNvSpPr txBox="1"/>
          <p:nvPr/>
        </p:nvSpPr>
        <p:spPr>
          <a:xfrm>
            <a:off x="315075" y="536575"/>
            <a:ext cx="8273700" cy="468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2600"/>
              <a:buFont typeface="Arial"/>
              <a:buNone/>
            </a:pPr>
            <a:r>
              <a:rPr b="1" lang="en-GB" sz="2600">
                <a:solidFill>
                  <a:srgbClr val="AF1C3B"/>
                </a:solidFill>
              </a:rPr>
              <a:t>Home and services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chemeClr val="dk1"/>
              </a:buClr>
              <a:buSzPts val="1100"/>
              <a:buFont typeface="Arial"/>
              <a:buNone/>
            </a:pPr>
            <a:r>
              <a:rPr b="1" lang="en-GB" sz="2200">
                <a:solidFill>
                  <a:srgbClr val="262626"/>
                </a:solidFill>
              </a:rPr>
              <a:t>Preventing hospital admission through accessible and adapted housing</a:t>
            </a:r>
            <a:r>
              <a:rPr b="1" i="0" lang="en-GB" sz="2200" u="none" cap="none" strike="noStrike">
                <a:solidFill>
                  <a:srgbClr val="262626"/>
                </a:solidFill>
              </a:rPr>
              <a:t>: </a:t>
            </a:r>
            <a:endParaRPr b="1" i="0" sz="2200" u="none" cap="none" strike="noStrike">
              <a:solidFill>
                <a:srgbClr val="262626"/>
              </a:solidFill>
            </a:endParaRPr>
          </a:p>
          <a:p>
            <a:pPr indent="-304800" lvl="0" marL="342900" marR="0" rtl="0" algn="l">
              <a:lnSpc>
                <a:spcPct val="100000"/>
              </a:lnSpc>
              <a:spcBef>
                <a:spcPts val="1000"/>
              </a:spcBef>
              <a:spcAft>
                <a:spcPts val="0"/>
              </a:spcAft>
              <a:buClr>
                <a:srgbClr val="262626"/>
              </a:buClr>
              <a:buSzPts val="2000"/>
              <a:buFont typeface="Arial"/>
              <a:buChar char="•"/>
            </a:pPr>
            <a:r>
              <a:rPr lang="en-GB" sz="2000">
                <a:solidFill>
                  <a:srgbClr val="262626"/>
                </a:solidFill>
              </a:rPr>
              <a:t>Between 2017 and 2035, the no. of people aged 65+ admitted to hospital because of a fall is estimated to increase by 63%; those unable to manage at least one domestic task on their own will increase by 46%</a:t>
            </a:r>
            <a:endParaRPr sz="2000">
              <a:solidFill>
                <a:srgbClr val="262626"/>
              </a:solidFill>
            </a:endParaRPr>
          </a:p>
          <a:p>
            <a:pPr indent="-304800" lvl="0" marL="342900" marR="0" rtl="0" algn="l">
              <a:lnSpc>
                <a:spcPct val="100000"/>
              </a:lnSpc>
              <a:spcBef>
                <a:spcPts val="1000"/>
              </a:spcBef>
              <a:spcAft>
                <a:spcPts val="0"/>
              </a:spcAft>
              <a:buClr>
                <a:srgbClr val="262626"/>
              </a:buClr>
              <a:buSzPts val="2000"/>
              <a:buFont typeface="Arial"/>
              <a:buChar char="•"/>
            </a:pPr>
            <a:r>
              <a:rPr lang="en-GB" sz="2000">
                <a:solidFill>
                  <a:srgbClr val="262626"/>
                </a:solidFill>
              </a:rPr>
              <a:t>People in homes that lack necessary adaptations are between 1.5 and 2.8 times more likely to suffer a fall than those where interventions are in place</a:t>
            </a:r>
            <a:endParaRPr sz="2000">
              <a:solidFill>
                <a:srgbClr val="262626"/>
              </a:solidFill>
            </a:endParaRPr>
          </a:p>
          <a:p>
            <a:pPr indent="-304800" lvl="0" marL="342900" marR="0" rtl="0" algn="l">
              <a:lnSpc>
                <a:spcPct val="100000"/>
              </a:lnSpc>
              <a:spcBef>
                <a:spcPts val="1000"/>
              </a:spcBef>
              <a:spcAft>
                <a:spcPts val="1000"/>
              </a:spcAft>
              <a:buClr>
                <a:srgbClr val="262626"/>
              </a:buClr>
              <a:buSzPts val="2000"/>
              <a:buFont typeface="Arial"/>
              <a:buChar char="•"/>
            </a:pPr>
            <a:r>
              <a:rPr lang="en-GB" sz="2000">
                <a:solidFill>
                  <a:srgbClr val="262626"/>
                </a:solidFill>
              </a:rPr>
              <a:t>For every £1 spent on adaptations, prior to hospital discharge, there is a saving of £7.50 for health and social care</a:t>
            </a:r>
            <a:endParaRPr sz="2000">
              <a:solidFill>
                <a:srgbClr val="262626"/>
              </a:solidFill>
            </a:endParaRPr>
          </a:p>
        </p:txBody>
      </p:sp>
      <p:sp>
        <p:nvSpPr>
          <p:cNvPr id="44" name="Google Shape;44;p6"/>
          <p:cNvSpPr txBox="1"/>
          <p:nvPr/>
        </p:nvSpPr>
        <p:spPr>
          <a:xfrm>
            <a:off x="315075" y="124314"/>
            <a:ext cx="7380600" cy="37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800">
                <a:solidFill>
                  <a:srgbClr val="AF1C3B"/>
                </a:solidFill>
              </a:rPr>
              <a:t>The impact of housing on health:</a:t>
            </a:r>
            <a:endParaRPr b="1" sz="1300">
              <a:solidFill>
                <a:srgbClr val="262626"/>
              </a:solidFill>
            </a:endParaRPr>
          </a:p>
          <a:p>
            <a:pPr indent="0" lvl="0" marL="0" marR="0" rtl="0" algn="l">
              <a:lnSpc>
                <a:spcPct val="100000"/>
              </a:lnSpc>
              <a:spcBef>
                <a:spcPts val="0"/>
              </a:spcBef>
              <a:spcAft>
                <a:spcPts val="0"/>
              </a:spcAft>
              <a:buNone/>
            </a:pPr>
            <a:r>
              <a:t/>
            </a:r>
            <a:endParaRPr b="1" sz="1800">
              <a:solidFill>
                <a:srgbClr val="AF1C3B"/>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9" name="Shape 49"/>
        <p:cNvGrpSpPr/>
        <p:nvPr/>
      </p:nvGrpSpPr>
      <p:grpSpPr>
        <a:xfrm>
          <a:off x="0" y="0"/>
          <a:ext cx="0" cy="0"/>
          <a:chOff x="0" y="0"/>
          <a:chExt cx="0" cy="0"/>
        </a:xfrm>
      </p:grpSpPr>
      <p:sp>
        <p:nvSpPr>
          <p:cNvPr id="50" name="Google Shape;50;p7"/>
          <p:cNvSpPr txBox="1"/>
          <p:nvPr/>
        </p:nvSpPr>
        <p:spPr>
          <a:xfrm>
            <a:off x="315075" y="536575"/>
            <a:ext cx="8085900" cy="468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2600"/>
              <a:buFont typeface="Arial"/>
              <a:buNone/>
            </a:pPr>
            <a:r>
              <a:rPr b="1" lang="en-GB" sz="2600">
                <a:solidFill>
                  <a:srgbClr val="AF1C3B"/>
                </a:solidFill>
              </a:rPr>
              <a:t>Home and services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2400"/>
              <a:buFont typeface="Arial"/>
              <a:buNone/>
            </a:pPr>
            <a:r>
              <a:rPr b="1" lang="en-GB" sz="2200">
                <a:solidFill>
                  <a:srgbClr val="262626"/>
                </a:solidFill>
              </a:rPr>
              <a:t>Promoting independence through housing with care and support</a:t>
            </a:r>
            <a:r>
              <a:rPr b="1" i="0" lang="en-GB" sz="2200" u="none" cap="none" strike="noStrike">
                <a:solidFill>
                  <a:srgbClr val="262626"/>
                </a:solidFill>
              </a:rPr>
              <a:t>: </a:t>
            </a:r>
            <a:endParaRPr b="1" i="0" sz="2200" u="none" cap="none" strike="noStrike">
              <a:solidFill>
                <a:srgbClr val="262626"/>
              </a:solidFill>
            </a:endParaRPr>
          </a:p>
          <a:p>
            <a:pPr indent="-311150" lvl="0" marL="342900" marR="0" rtl="0" algn="l">
              <a:lnSpc>
                <a:spcPct val="100000"/>
              </a:lnSpc>
              <a:spcBef>
                <a:spcPts val="1000"/>
              </a:spcBef>
              <a:spcAft>
                <a:spcPts val="0"/>
              </a:spcAft>
              <a:buClr>
                <a:srgbClr val="262626"/>
              </a:buClr>
              <a:buSzPts val="2100"/>
              <a:buChar char="•"/>
            </a:pPr>
            <a:r>
              <a:rPr lang="en-GB" sz="2100">
                <a:solidFill>
                  <a:srgbClr val="262626"/>
                </a:solidFill>
              </a:rPr>
              <a:t>90% of Extra Care schemes in Wales are managed by housing associations</a:t>
            </a:r>
            <a:endParaRPr sz="2100">
              <a:solidFill>
                <a:srgbClr val="262626"/>
              </a:solidFill>
            </a:endParaRPr>
          </a:p>
          <a:p>
            <a:pPr indent="-311150" lvl="0" marL="342900" marR="0" rtl="0" algn="l">
              <a:lnSpc>
                <a:spcPct val="100000"/>
              </a:lnSpc>
              <a:spcBef>
                <a:spcPts val="1000"/>
              </a:spcBef>
              <a:spcAft>
                <a:spcPts val="0"/>
              </a:spcAft>
              <a:buClr>
                <a:srgbClr val="262626"/>
              </a:buClr>
              <a:buSzPts val="2100"/>
              <a:buChar char="•"/>
            </a:pPr>
            <a:r>
              <a:rPr lang="en-GB" sz="2100">
                <a:solidFill>
                  <a:srgbClr val="262626"/>
                </a:solidFill>
              </a:rPr>
              <a:t>Sheltered housing residents consistently strive to maintain their health and well‐being through individual and collective action</a:t>
            </a:r>
            <a:endParaRPr sz="2100">
              <a:solidFill>
                <a:srgbClr val="262626"/>
              </a:solidFill>
            </a:endParaRPr>
          </a:p>
          <a:p>
            <a:pPr indent="-311150" lvl="0" marL="342900" marR="0" rtl="0" algn="l">
              <a:lnSpc>
                <a:spcPct val="100000"/>
              </a:lnSpc>
              <a:spcBef>
                <a:spcPts val="1000"/>
              </a:spcBef>
              <a:spcAft>
                <a:spcPts val="0"/>
              </a:spcAft>
              <a:buClr>
                <a:srgbClr val="262626"/>
              </a:buClr>
              <a:buSzPts val="2100"/>
              <a:buFont typeface="Arial"/>
              <a:buChar char="•"/>
            </a:pPr>
            <a:r>
              <a:rPr lang="en-GB" sz="2100">
                <a:solidFill>
                  <a:srgbClr val="262626"/>
                </a:solidFill>
              </a:rPr>
              <a:t>F</a:t>
            </a:r>
            <a:r>
              <a:rPr b="0" i="0" lang="en-GB" sz="2100" u="none" cap="none" strike="noStrike">
                <a:solidFill>
                  <a:srgbClr val="262626"/>
                </a:solidFill>
                <a:latin typeface="Arial"/>
                <a:ea typeface="Arial"/>
                <a:cs typeface="Arial"/>
                <a:sym typeface="Arial"/>
              </a:rPr>
              <a:t>or each person living in housing with care settings, there is an annual financial benefit to the NHS </a:t>
            </a:r>
            <a:r>
              <a:rPr lang="en-GB" sz="2100">
                <a:solidFill>
                  <a:srgbClr val="262626"/>
                </a:solidFill>
              </a:rPr>
              <a:t>of </a:t>
            </a:r>
            <a:r>
              <a:rPr b="0" i="0" lang="en-GB" sz="2100" u="none" cap="none" strike="noStrike">
                <a:solidFill>
                  <a:srgbClr val="262626"/>
                </a:solidFill>
                <a:latin typeface="Arial"/>
                <a:ea typeface="Arial"/>
                <a:cs typeface="Arial"/>
                <a:sym typeface="Arial"/>
              </a:rPr>
              <a:t>approx. £2k</a:t>
            </a:r>
            <a:endParaRPr sz="2100">
              <a:solidFill>
                <a:srgbClr val="262626"/>
              </a:solidFill>
            </a:endParaRPr>
          </a:p>
          <a:p>
            <a:pPr indent="-311150" lvl="0" marL="342900" marR="0" rtl="0" algn="l">
              <a:lnSpc>
                <a:spcPct val="100000"/>
              </a:lnSpc>
              <a:spcBef>
                <a:spcPts val="1000"/>
              </a:spcBef>
              <a:spcAft>
                <a:spcPts val="1000"/>
              </a:spcAft>
              <a:buClr>
                <a:srgbClr val="262626"/>
              </a:buClr>
              <a:buSzPts val="2100"/>
              <a:buFont typeface="Arial"/>
              <a:buChar char="•"/>
            </a:pPr>
            <a:r>
              <a:rPr lang="en-GB" sz="2100">
                <a:solidFill>
                  <a:srgbClr val="262626"/>
                </a:solidFill>
              </a:rPr>
              <a:t>Sheltered housing in England provides an estimated total cost saving of £486m per year in social value</a:t>
            </a:r>
            <a:endParaRPr sz="1900">
              <a:solidFill>
                <a:srgbClr val="262626"/>
              </a:solidFill>
            </a:endParaRPr>
          </a:p>
        </p:txBody>
      </p:sp>
      <p:sp>
        <p:nvSpPr>
          <p:cNvPr id="51" name="Google Shape;51;p7"/>
          <p:cNvSpPr txBox="1"/>
          <p:nvPr/>
        </p:nvSpPr>
        <p:spPr>
          <a:xfrm>
            <a:off x="315075" y="124314"/>
            <a:ext cx="7380600" cy="37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800">
                <a:solidFill>
                  <a:srgbClr val="AF1C3B"/>
                </a:solidFill>
              </a:rPr>
              <a:t>The impact of housing on health:</a:t>
            </a:r>
            <a:endParaRPr b="1" sz="1300">
              <a:solidFill>
                <a:srgbClr val="262626"/>
              </a:solidFill>
            </a:endParaRPr>
          </a:p>
          <a:p>
            <a:pPr indent="0" lvl="0" marL="0" marR="0" rtl="0" algn="l">
              <a:lnSpc>
                <a:spcPct val="100000"/>
              </a:lnSpc>
              <a:spcBef>
                <a:spcPts val="0"/>
              </a:spcBef>
              <a:spcAft>
                <a:spcPts val="0"/>
              </a:spcAft>
              <a:buNone/>
            </a:pPr>
            <a:r>
              <a:t/>
            </a:r>
            <a:endParaRPr b="1" sz="1800">
              <a:solidFill>
                <a:srgbClr val="AF1C3B"/>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6" name="Shape 56"/>
        <p:cNvGrpSpPr/>
        <p:nvPr/>
      </p:nvGrpSpPr>
      <p:grpSpPr>
        <a:xfrm>
          <a:off x="0" y="0"/>
          <a:ext cx="0" cy="0"/>
          <a:chOff x="0" y="0"/>
          <a:chExt cx="0" cy="0"/>
        </a:xfrm>
      </p:grpSpPr>
      <p:sp>
        <p:nvSpPr>
          <p:cNvPr id="57" name="Google Shape;57;p8"/>
          <p:cNvSpPr txBox="1"/>
          <p:nvPr/>
        </p:nvSpPr>
        <p:spPr>
          <a:xfrm>
            <a:off x="315075" y="536575"/>
            <a:ext cx="8140500" cy="468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2600"/>
              <a:buFont typeface="Arial"/>
              <a:buNone/>
            </a:pPr>
            <a:r>
              <a:rPr b="1" lang="en-GB" sz="2600">
                <a:solidFill>
                  <a:srgbClr val="AF1C3B"/>
                </a:solidFill>
              </a:rPr>
              <a:t>Home and services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2400"/>
              <a:buFont typeface="Arial"/>
              <a:buNone/>
            </a:pPr>
            <a:r>
              <a:rPr b="1" lang="en-GB" sz="2200">
                <a:solidFill>
                  <a:srgbClr val="262626"/>
                </a:solidFill>
              </a:rPr>
              <a:t>Reducing health inequalities through affordable, secure housing</a:t>
            </a:r>
            <a:r>
              <a:rPr b="1" i="0" lang="en-GB" sz="2200" u="none" cap="none" strike="noStrike">
                <a:solidFill>
                  <a:srgbClr val="262626"/>
                </a:solidFill>
              </a:rPr>
              <a:t>: </a:t>
            </a:r>
            <a:endParaRPr b="1" i="0" sz="2200" u="none" cap="none" strike="noStrike">
              <a:solidFill>
                <a:srgbClr val="262626"/>
              </a:solidFill>
            </a:endParaRPr>
          </a:p>
          <a:p>
            <a:pPr indent="-304800" lvl="0" marL="342900" marR="0" rtl="0" algn="l">
              <a:lnSpc>
                <a:spcPct val="100000"/>
              </a:lnSpc>
              <a:spcBef>
                <a:spcPts val="1000"/>
              </a:spcBef>
              <a:spcAft>
                <a:spcPts val="0"/>
              </a:spcAft>
              <a:buClr>
                <a:srgbClr val="262626"/>
              </a:buClr>
              <a:buSzPts val="2000"/>
              <a:buFont typeface="Arial"/>
              <a:buChar char="•"/>
            </a:pPr>
            <a:r>
              <a:rPr lang="en-GB" sz="2000">
                <a:solidFill>
                  <a:srgbClr val="262626"/>
                </a:solidFill>
              </a:rPr>
              <a:t>Research found that entering unaffordable housing is detrimental to the mental health of those in low-to-moderate income households</a:t>
            </a:r>
            <a:endParaRPr sz="2000">
              <a:solidFill>
                <a:srgbClr val="262626"/>
              </a:solidFill>
            </a:endParaRPr>
          </a:p>
          <a:p>
            <a:pPr indent="-304800" lvl="0" marL="342900" marR="0" rtl="0" algn="l">
              <a:lnSpc>
                <a:spcPct val="100000"/>
              </a:lnSpc>
              <a:spcBef>
                <a:spcPts val="1000"/>
              </a:spcBef>
              <a:spcAft>
                <a:spcPts val="0"/>
              </a:spcAft>
              <a:buClr>
                <a:srgbClr val="262626"/>
              </a:buClr>
              <a:buSzPts val="2000"/>
              <a:buChar char="•"/>
            </a:pPr>
            <a:r>
              <a:rPr lang="en-GB" sz="2000">
                <a:solidFill>
                  <a:srgbClr val="262626"/>
                </a:solidFill>
              </a:rPr>
              <a:t>There is a clear association between moving home more frequently and poor health</a:t>
            </a:r>
            <a:endParaRPr sz="2000">
              <a:solidFill>
                <a:srgbClr val="262626"/>
              </a:solidFill>
            </a:endParaRPr>
          </a:p>
          <a:p>
            <a:pPr indent="-304800" lvl="0" marL="342900" marR="0" rtl="0" algn="l">
              <a:lnSpc>
                <a:spcPct val="100000"/>
              </a:lnSpc>
              <a:spcBef>
                <a:spcPts val="1000"/>
              </a:spcBef>
              <a:spcAft>
                <a:spcPts val="0"/>
              </a:spcAft>
              <a:buClr>
                <a:srgbClr val="262626"/>
              </a:buClr>
              <a:buSzPts val="2000"/>
              <a:buFont typeface="Arial"/>
              <a:buChar char="•"/>
            </a:pPr>
            <a:r>
              <a:rPr b="0" i="0" lang="en-GB" sz="2000" u="none" cap="none" strike="noStrike">
                <a:solidFill>
                  <a:srgbClr val="262626"/>
                </a:solidFill>
                <a:latin typeface="Arial"/>
                <a:ea typeface="Arial"/>
                <a:cs typeface="Arial"/>
                <a:sym typeface="Arial"/>
              </a:rPr>
              <a:t>Preventing homelessness can result in savings of </a:t>
            </a:r>
            <a:r>
              <a:rPr lang="en-GB" sz="2000">
                <a:solidFill>
                  <a:srgbClr val="262626"/>
                </a:solidFill>
              </a:rPr>
              <a:t>c.</a:t>
            </a:r>
            <a:r>
              <a:rPr b="0" i="0" lang="en-GB" sz="2000" u="none" cap="none" strike="noStrike">
                <a:solidFill>
                  <a:srgbClr val="262626"/>
                </a:solidFill>
                <a:latin typeface="Arial"/>
                <a:ea typeface="Arial"/>
                <a:cs typeface="Arial"/>
                <a:sym typeface="Arial"/>
              </a:rPr>
              <a:t>£9,266 per</a:t>
            </a:r>
            <a:r>
              <a:rPr lang="en-GB" sz="2000">
                <a:solidFill>
                  <a:srgbClr val="262626"/>
                </a:solidFill>
              </a:rPr>
              <a:t> </a:t>
            </a:r>
            <a:r>
              <a:rPr b="0" i="0" lang="en-GB" sz="2000" u="none" cap="none" strike="noStrike">
                <a:solidFill>
                  <a:srgbClr val="262626"/>
                </a:solidFill>
                <a:latin typeface="Arial"/>
                <a:ea typeface="Arial"/>
                <a:cs typeface="Arial"/>
                <a:sym typeface="Arial"/>
              </a:rPr>
              <a:t>person, vs</a:t>
            </a:r>
            <a:r>
              <a:rPr lang="en-GB" sz="2000">
                <a:solidFill>
                  <a:srgbClr val="262626"/>
                </a:solidFill>
              </a:rPr>
              <a:t> </a:t>
            </a:r>
            <a:r>
              <a:rPr b="0" i="0" lang="en-GB" sz="2000" u="none" cap="none" strike="noStrike">
                <a:solidFill>
                  <a:srgbClr val="262626"/>
                </a:solidFill>
                <a:latin typeface="Arial"/>
                <a:ea typeface="Arial"/>
                <a:cs typeface="Arial"/>
                <a:sym typeface="Arial"/>
              </a:rPr>
              <a:t>allowing homelessness to persist for 12 months</a:t>
            </a:r>
            <a:endParaRPr b="0" i="0" sz="2000" u="none" cap="none" strike="noStrike">
              <a:solidFill>
                <a:srgbClr val="262626"/>
              </a:solidFill>
              <a:latin typeface="Arial"/>
              <a:ea typeface="Arial"/>
              <a:cs typeface="Arial"/>
              <a:sym typeface="Arial"/>
            </a:endParaRPr>
          </a:p>
          <a:p>
            <a:pPr indent="-304800" lvl="0" marL="342900" marR="0" rtl="0" algn="l">
              <a:lnSpc>
                <a:spcPct val="100000"/>
              </a:lnSpc>
              <a:spcBef>
                <a:spcPts val="1000"/>
              </a:spcBef>
              <a:spcAft>
                <a:spcPts val="1000"/>
              </a:spcAft>
              <a:buClr>
                <a:srgbClr val="262626"/>
              </a:buClr>
              <a:buSzPts val="2000"/>
              <a:buChar char="•"/>
            </a:pPr>
            <a:r>
              <a:rPr lang="en-GB" sz="2000">
                <a:solidFill>
                  <a:srgbClr val="262626"/>
                </a:solidFill>
              </a:rPr>
              <a:t>We are paying for crisis care vs prevention. Of the 50%+ of Welsh Govt budget allocated to health, 74% is directed to acute services</a:t>
            </a:r>
            <a:endParaRPr sz="2000">
              <a:solidFill>
                <a:srgbClr val="262626"/>
              </a:solidFill>
            </a:endParaRPr>
          </a:p>
        </p:txBody>
      </p:sp>
      <p:sp>
        <p:nvSpPr>
          <p:cNvPr id="58" name="Google Shape;58;p8"/>
          <p:cNvSpPr txBox="1"/>
          <p:nvPr/>
        </p:nvSpPr>
        <p:spPr>
          <a:xfrm>
            <a:off x="315075" y="124314"/>
            <a:ext cx="7380600" cy="37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800">
                <a:solidFill>
                  <a:srgbClr val="AF1C3B"/>
                </a:solidFill>
              </a:rPr>
              <a:t>The impact of housing on health:</a:t>
            </a:r>
            <a:endParaRPr b="1" sz="1300">
              <a:solidFill>
                <a:srgbClr val="262626"/>
              </a:solidFill>
            </a:endParaRPr>
          </a:p>
          <a:p>
            <a:pPr indent="0" lvl="0" marL="0" marR="0" rtl="0" algn="l">
              <a:lnSpc>
                <a:spcPct val="100000"/>
              </a:lnSpc>
              <a:spcBef>
                <a:spcPts val="0"/>
              </a:spcBef>
              <a:spcAft>
                <a:spcPts val="0"/>
              </a:spcAft>
              <a:buNone/>
            </a:pPr>
            <a:r>
              <a:t/>
            </a:r>
            <a:endParaRPr b="1" sz="1800">
              <a:solidFill>
                <a:srgbClr val="AF1C3B"/>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3" name="Shape 63"/>
        <p:cNvGrpSpPr/>
        <p:nvPr/>
      </p:nvGrpSpPr>
      <p:grpSpPr>
        <a:xfrm>
          <a:off x="0" y="0"/>
          <a:ext cx="0" cy="0"/>
          <a:chOff x="0" y="0"/>
          <a:chExt cx="0" cy="0"/>
        </a:xfrm>
      </p:grpSpPr>
      <p:pic>
        <p:nvPicPr>
          <p:cNvPr id="64" name="Google Shape;64;p9"/>
          <p:cNvPicPr preferRelativeResize="0"/>
          <p:nvPr/>
        </p:nvPicPr>
        <p:blipFill>
          <a:blip r:embed="rId3">
            <a:alphaModFix/>
          </a:blip>
          <a:stretch>
            <a:fillRect/>
          </a:stretch>
        </p:blipFill>
        <p:spPr>
          <a:xfrm>
            <a:off x="-175850" y="2410875"/>
            <a:ext cx="2989350" cy="2989325"/>
          </a:xfrm>
          <a:prstGeom prst="rect">
            <a:avLst/>
          </a:prstGeom>
          <a:noFill/>
          <a:ln>
            <a:noFill/>
          </a:ln>
        </p:spPr>
      </p:pic>
      <p:sp>
        <p:nvSpPr>
          <p:cNvPr id="65" name="Google Shape;65;p9"/>
          <p:cNvSpPr txBox="1"/>
          <p:nvPr/>
        </p:nvSpPr>
        <p:spPr>
          <a:xfrm>
            <a:off x="2432675" y="538525"/>
            <a:ext cx="6183900" cy="4376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lang="en-GB" sz="2600">
                <a:solidFill>
                  <a:srgbClr val="AF1C3B"/>
                </a:solidFill>
              </a:rPr>
              <a:t>S</a:t>
            </a:r>
            <a:r>
              <a:rPr b="1" i="0" lang="en-GB" sz="2600" u="none" cap="none" strike="noStrike">
                <a:solidFill>
                  <a:srgbClr val="AF1C3B"/>
                </a:solidFill>
                <a:latin typeface="Arial"/>
                <a:ea typeface="Arial"/>
                <a:cs typeface="Arial"/>
                <a:sym typeface="Arial"/>
              </a:rPr>
              <a:t>haring our resources</a:t>
            </a:r>
            <a:endParaRPr b="0" i="0" sz="2600" u="none" cap="none" strike="noStrike">
              <a:solidFill>
                <a:srgbClr val="AF1C3B"/>
              </a:solidFill>
              <a:latin typeface="Arial"/>
              <a:ea typeface="Arial"/>
              <a:cs typeface="Arial"/>
              <a:sym typeface="Arial"/>
            </a:endParaRPr>
          </a:p>
          <a:p>
            <a:pPr indent="-311150" lvl="0" marL="342900" marR="0" rtl="0" algn="l">
              <a:lnSpc>
                <a:spcPct val="100000"/>
              </a:lnSpc>
              <a:spcBef>
                <a:spcPts val="1000"/>
              </a:spcBef>
              <a:spcAft>
                <a:spcPts val="0"/>
              </a:spcAft>
              <a:buClr>
                <a:srgbClr val="262626"/>
              </a:buClr>
              <a:buSzPts val="2100"/>
              <a:buFont typeface="Arial"/>
              <a:buChar char="•"/>
            </a:pPr>
            <a:r>
              <a:rPr b="0" i="0" lang="en-GB" sz="2100" u="none" cap="none" strike="noStrike">
                <a:solidFill>
                  <a:srgbClr val="262626"/>
                </a:solidFill>
                <a:latin typeface="Arial"/>
                <a:ea typeface="Arial"/>
                <a:cs typeface="Arial"/>
                <a:sym typeface="Arial"/>
              </a:rPr>
              <a:t>Housing associations are rooted in place and communities</a:t>
            </a:r>
            <a:endParaRPr b="0" i="0" sz="2100" u="none" cap="none" strike="noStrike">
              <a:solidFill>
                <a:srgbClr val="262626"/>
              </a:solidFill>
              <a:latin typeface="Arial"/>
              <a:ea typeface="Arial"/>
              <a:cs typeface="Arial"/>
              <a:sym typeface="Arial"/>
            </a:endParaRPr>
          </a:p>
          <a:p>
            <a:pPr indent="-311150" lvl="0" marL="342900" marR="0" rtl="0" algn="l">
              <a:lnSpc>
                <a:spcPct val="100000"/>
              </a:lnSpc>
              <a:spcBef>
                <a:spcPts val="1000"/>
              </a:spcBef>
              <a:spcAft>
                <a:spcPts val="0"/>
              </a:spcAft>
              <a:buClr>
                <a:srgbClr val="262626"/>
              </a:buClr>
              <a:buSzPts val="2100"/>
              <a:buChar char="•"/>
            </a:pPr>
            <a:r>
              <a:rPr lang="en-GB" sz="2100">
                <a:solidFill>
                  <a:srgbClr val="262626"/>
                </a:solidFill>
              </a:rPr>
              <a:t>Health inequality is not random. Reducing poverty matters and makes a real difference </a:t>
            </a:r>
            <a:endParaRPr sz="2100">
              <a:solidFill>
                <a:srgbClr val="262626"/>
              </a:solidFill>
            </a:endParaRPr>
          </a:p>
          <a:p>
            <a:pPr indent="-311150" lvl="0" marL="342900" marR="0" rtl="0" algn="l">
              <a:lnSpc>
                <a:spcPct val="100000"/>
              </a:lnSpc>
              <a:spcBef>
                <a:spcPts val="1000"/>
              </a:spcBef>
              <a:spcAft>
                <a:spcPts val="0"/>
              </a:spcAft>
              <a:buClr>
                <a:srgbClr val="262626"/>
              </a:buClr>
              <a:buSzPts val="2100"/>
              <a:buFont typeface="Arial"/>
              <a:buChar char="•"/>
            </a:pPr>
            <a:r>
              <a:rPr b="0" i="0" lang="en-GB" sz="2100" u="none" cap="none" strike="noStrike">
                <a:solidFill>
                  <a:srgbClr val="262626"/>
                </a:solidFill>
                <a:latin typeface="Arial"/>
                <a:ea typeface="Arial"/>
                <a:cs typeface="Arial"/>
                <a:sym typeface="Arial"/>
              </a:rPr>
              <a:t>By sharing our uniq</a:t>
            </a:r>
            <a:r>
              <a:rPr lang="en-GB" sz="2100">
                <a:solidFill>
                  <a:srgbClr val="262626"/>
                </a:solidFill>
              </a:rPr>
              <a:t>ue </a:t>
            </a:r>
            <a:r>
              <a:rPr b="0" i="0" lang="en-GB" sz="2100" u="none" cap="none" strike="noStrike">
                <a:solidFill>
                  <a:srgbClr val="262626"/>
                </a:solidFill>
                <a:latin typeface="Arial"/>
                <a:ea typeface="Arial"/>
                <a:cs typeface="Arial"/>
                <a:sym typeface="Arial"/>
              </a:rPr>
              <a:t>resources, assets and local insight we can amplify the efforts of our partners </a:t>
            </a:r>
            <a:endParaRPr b="0" i="0" sz="2100" u="none" cap="none" strike="noStrike">
              <a:solidFill>
                <a:srgbClr val="262626"/>
              </a:solidFill>
              <a:latin typeface="Arial"/>
              <a:ea typeface="Arial"/>
              <a:cs typeface="Arial"/>
              <a:sym typeface="Arial"/>
            </a:endParaRPr>
          </a:p>
          <a:p>
            <a:pPr indent="-311150" lvl="0" marL="342900" marR="0" rtl="0" algn="l">
              <a:lnSpc>
                <a:spcPct val="100000"/>
              </a:lnSpc>
              <a:spcBef>
                <a:spcPts val="1000"/>
              </a:spcBef>
              <a:spcAft>
                <a:spcPts val="0"/>
              </a:spcAft>
              <a:buClr>
                <a:srgbClr val="262626"/>
              </a:buClr>
              <a:buSzPts val="2100"/>
              <a:buFont typeface="Arial"/>
              <a:buChar char="•"/>
            </a:pPr>
            <a:r>
              <a:rPr lang="en-GB" sz="2100">
                <a:solidFill>
                  <a:srgbClr val="262626"/>
                </a:solidFill>
              </a:rPr>
              <a:t>We can support health and social care partners to increase their reach to communities and improve outcomes for individuals </a:t>
            </a:r>
            <a:endParaRPr sz="2100">
              <a:solidFill>
                <a:srgbClr val="262626"/>
              </a:solidFill>
            </a:endParaRPr>
          </a:p>
          <a:p>
            <a:pPr indent="0" lvl="0" marL="0" marR="0" rtl="0" algn="l">
              <a:lnSpc>
                <a:spcPct val="100000"/>
              </a:lnSpc>
              <a:spcBef>
                <a:spcPts val="1000"/>
              </a:spcBef>
              <a:spcAft>
                <a:spcPts val="0"/>
              </a:spcAft>
              <a:buClr>
                <a:srgbClr val="000000"/>
              </a:buClr>
              <a:buSzPts val="2400"/>
              <a:buFont typeface="Arial"/>
              <a:buNone/>
            </a:pPr>
            <a:r>
              <a:t/>
            </a:r>
            <a:endParaRPr b="0" i="0" sz="2100" u="none" cap="none" strike="noStrike">
              <a:solidFill>
                <a:srgbClr val="262626"/>
              </a:solidFill>
              <a:latin typeface="Arial"/>
              <a:ea typeface="Arial"/>
              <a:cs typeface="Arial"/>
              <a:sym typeface="Arial"/>
            </a:endParaRPr>
          </a:p>
          <a:p>
            <a:pPr indent="-184150" lvl="0" marL="1257300" marR="0" rtl="0" algn="l">
              <a:lnSpc>
                <a:spcPct val="100000"/>
              </a:lnSpc>
              <a:spcBef>
                <a:spcPts val="1000"/>
              </a:spcBef>
              <a:spcAft>
                <a:spcPts val="0"/>
              </a:spcAft>
              <a:buClr>
                <a:srgbClr val="000000"/>
              </a:buClr>
              <a:buSzPts val="2500"/>
              <a:buFont typeface="Arial"/>
              <a:buNone/>
            </a:pPr>
            <a:r>
              <a:t/>
            </a:r>
            <a:endParaRPr b="0" i="0" sz="2100" u="none" cap="none" strike="noStrike">
              <a:solidFill>
                <a:srgbClr val="262626"/>
              </a:solidFill>
              <a:latin typeface="Arial"/>
              <a:ea typeface="Arial"/>
              <a:cs typeface="Arial"/>
              <a:sym typeface="Arial"/>
            </a:endParaRPr>
          </a:p>
          <a:p>
            <a:pPr indent="0" lvl="0" marL="0" marR="0" rtl="0" algn="ctr">
              <a:lnSpc>
                <a:spcPct val="100000"/>
              </a:lnSpc>
              <a:spcBef>
                <a:spcPts val="1000"/>
              </a:spcBef>
              <a:spcAft>
                <a:spcPts val="0"/>
              </a:spcAft>
              <a:buClr>
                <a:srgbClr val="000000"/>
              </a:buClr>
              <a:buSzPts val="2600"/>
              <a:buFont typeface="Arial"/>
              <a:buNone/>
            </a:pPr>
            <a:r>
              <a:t/>
            </a:r>
            <a:endParaRPr b="0" i="1" sz="2100" u="none" cap="none" strike="noStrike">
              <a:solidFill>
                <a:srgbClr val="262626"/>
              </a:solidFill>
              <a:latin typeface="Arial"/>
              <a:ea typeface="Arial"/>
              <a:cs typeface="Arial"/>
              <a:sym typeface="Arial"/>
            </a:endParaRPr>
          </a:p>
          <a:p>
            <a:pPr indent="0" lvl="0" marL="0" marR="0" rtl="0" algn="l">
              <a:lnSpc>
                <a:spcPct val="115000"/>
              </a:lnSpc>
              <a:spcBef>
                <a:spcPts val="1200"/>
              </a:spcBef>
              <a:spcAft>
                <a:spcPts val="0"/>
              </a:spcAft>
              <a:buClr>
                <a:schemeClr val="dk1"/>
              </a:buClr>
              <a:buSzPts val="1100"/>
              <a:buFont typeface="Arial"/>
              <a:buNone/>
            </a:pPr>
            <a:r>
              <a:t/>
            </a:r>
            <a:endParaRPr b="0" i="0" sz="27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0"/>
              </a:spcAft>
              <a:buClr>
                <a:srgbClr val="000000"/>
              </a:buClr>
              <a:buSzPts val="2600"/>
              <a:buFont typeface="Arial"/>
              <a:buNone/>
            </a:pPr>
            <a:r>
              <a:t/>
            </a:r>
            <a:endParaRPr b="0" i="0" sz="27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1000"/>
              </a:spcAft>
              <a:buClr>
                <a:srgbClr val="000000"/>
              </a:buClr>
              <a:buSzPts val="2600"/>
              <a:buFont typeface="Arial"/>
              <a:buNone/>
            </a:pPr>
            <a:r>
              <a:t/>
            </a:r>
            <a:endParaRPr b="0" i="0" sz="2700" u="none" cap="none" strike="noStrike">
              <a:solidFill>
                <a:srgbClr val="000000"/>
              </a:solidFill>
              <a:latin typeface="Arial"/>
              <a:ea typeface="Arial"/>
              <a:cs typeface="Arial"/>
              <a:sym typeface="Arial"/>
            </a:endParaRPr>
          </a:p>
        </p:txBody>
      </p:sp>
      <p:sp>
        <p:nvSpPr>
          <p:cNvPr id="66" name="Google Shape;66;p9"/>
          <p:cNvSpPr txBox="1"/>
          <p:nvPr/>
        </p:nvSpPr>
        <p:spPr>
          <a:xfrm>
            <a:off x="315075" y="124314"/>
            <a:ext cx="7380600" cy="37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AF1C3B"/>
                </a:solidFill>
              </a:rPr>
              <a:t>The impact of housing on health:</a:t>
            </a:r>
            <a:endParaRPr b="1" sz="1800">
              <a:solidFill>
                <a:srgbClr val="AF1C3B"/>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1" name="Shape 71"/>
        <p:cNvGrpSpPr/>
        <p:nvPr/>
      </p:nvGrpSpPr>
      <p:grpSpPr>
        <a:xfrm>
          <a:off x="0" y="0"/>
          <a:ext cx="0" cy="0"/>
          <a:chOff x="0" y="0"/>
          <a:chExt cx="0" cy="0"/>
        </a:xfrm>
      </p:grpSpPr>
      <p:sp>
        <p:nvSpPr>
          <p:cNvPr id="72" name="Google Shape;72;p10"/>
          <p:cNvSpPr txBox="1"/>
          <p:nvPr/>
        </p:nvSpPr>
        <p:spPr>
          <a:xfrm>
            <a:off x="315075" y="585425"/>
            <a:ext cx="8156700" cy="340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600" u="none" cap="none" strike="noStrike">
                <a:solidFill>
                  <a:srgbClr val="262626"/>
                </a:solidFill>
                <a:latin typeface="Arial"/>
                <a:ea typeface="Arial"/>
                <a:cs typeface="Arial"/>
                <a:sym typeface="Arial"/>
              </a:rPr>
              <a:t>Example: increasing vaccine take up in</a:t>
            </a:r>
            <a:br>
              <a:rPr b="1" lang="en-GB" sz="2600">
                <a:solidFill>
                  <a:srgbClr val="262626"/>
                </a:solidFill>
              </a:rPr>
            </a:br>
            <a:r>
              <a:rPr b="1" i="0" lang="en-GB" sz="2600" u="none" cap="none" strike="noStrike">
                <a:solidFill>
                  <a:srgbClr val="262626"/>
                </a:solidFill>
                <a:latin typeface="Arial"/>
                <a:ea typeface="Arial"/>
                <a:cs typeface="Arial"/>
                <a:sym typeface="Arial"/>
              </a:rPr>
              <a:t>Butetown, Cardiff, June 2021</a:t>
            </a:r>
            <a:endParaRPr b="0" i="0" sz="1400" u="none" cap="none" strike="noStrike">
              <a:solidFill>
                <a:srgbClr val="262626"/>
              </a:solidFill>
              <a:latin typeface="Arial"/>
              <a:ea typeface="Arial"/>
              <a:cs typeface="Arial"/>
              <a:sym typeface="Arial"/>
            </a:endParaRPr>
          </a:p>
          <a:p>
            <a:pPr indent="-425450" lvl="0" marL="457200" marR="0" rtl="0" algn="l">
              <a:lnSpc>
                <a:spcPct val="100000"/>
              </a:lnSpc>
              <a:spcBef>
                <a:spcPts val="1000"/>
              </a:spcBef>
              <a:spcAft>
                <a:spcPts val="0"/>
              </a:spcAft>
              <a:buClr>
                <a:srgbClr val="262626"/>
              </a:buClr>
              <a:buSzPts val="2100"/>
              <a:buFont typeface="Arial"/>
              <a:buChar char="•"/>
            </a:pPr>
            <a:r>
              <a:rPr b="0" i="0" lang="en-GB" sz="2100" u="none" cap="none" strike="noStrike">
                <a:solidFill>
                  <a:srgbClr val="262626"/>
                </a:solidFill>
                <a:latin typeface="Arial"/>
                <a:ea typeface="Arial"/>
                <a:cs typeface="Arial"/>
                <a:sym typeface="Arial"/>
              </a:rPr>
              <a:t>Ethnically diverse area, high levels of deprivation</a:t>
            </a:r>
            <a:endParaRPr b="0" i="0" sz="2100" u="none" cap="none" strike="noStrike">
              <a:solidFill>
                <a:srgbClr val="262626"/>
              </a:solidFill>
              <a:latin typeface="Arial"/>
              <a:ea typeface="Arial"/>
              <a:cs typeface="Arial"/>
              <a:sym typeface="Arial"/>
            </a:endParaRPr>
          </a:p>
          <a:p>
            <a:pPr indent="-425450" lvl="0" marL="457200" marR="0" rtl="0" algn="l">
              <a:lnSpc>
                <a:spcPct val="100000"/>
              </a:lnSpc>
              <a:spcBef>
                <a:spcPts val="1000"/>
              </a:spcBef>
              <a:spcAft>
                <a:spcPts val="0"/>
              </a:spcAft>
              <a:buClr>
                <a:srgbClr val="262626"/>
              </a:buClr>
              <a:buSzPts val="2100"/>
              <a:buFont typeface="Arial"/>
              <a:buChar char="•"/>
            </a:pPr>
            <a:r>
              <a:rPr b="0" i="0" lang="en-GB" sz="2100" u="none" cap="none" strike="noStrike">
                <a:solidFill>
                  <a:srgbClr val="262626"/>
                </a:solidFill>
                <a:latin typeface="Arial"/>
                <a:ea typeface="Arial"/>
                <a:cs typeface="Arial"/>
                <a:sym typeface="Arial"/>
              </a:rPr>
              <a:t>Concern about lower take-up of vaccine amongst residents</a:t>
            </a:r>
            <a:endParaRPr b="0" i="0" sz="2100" u="none" cap="none" strike="noStrike">
              <a:solidFill>
                <a:srgbClr val="262626"/>
              </a:solidFill>
              <a:latin typeface="Arial"/>
              <a:ea typeface="Arial"/>
              <a:cs typeface="Arial"/>
              <a:sym typeface="Arial"/>
            </a:endParaRPr>
          </a:p>
          <a:p>
            <a:pPr indent="-425450" lvl="0" marL="457200" marR="0" rtl="0" algn="l">
              <a:lnSpc>
                <a:spcPct val="100000"/>
              </a:lnSpc>
              <a:spcBef>
                <a:spcPts val="1000"/>
              </a:spcBef>
              <a:spcAft>
                <a:spcPts val="0"/>
              </a:spcAft>
              <a:buClr>
                <a:srgbClr val="262626"/>
              </a:buClr>
              <a:buSzPts val="2100"/>
              <a:buFont typeface="Arial"/>
              <a:buChar char="•"/>
            </a:pPr>
            <a:r>
              <a:rPr b="0" i="0" lang="en-GB" sz="2100" u="none" cap="none" strike="noStrike">
                <a:solidFill>
                  <a:srgbClr val="262626"/>
                </a:solidFill>
                <a:latin typeface="Arial"/>
                <a:ea typeface="Arial"/>
                <a:cs typeface="Arial"/>
                <a:sym typeface="Arial"/>
              </a:rPr>
              <a:t>Partnership with </a:t>
            </a:r>
            <a:r>
              <a:rPr b="0" i="1" lang="en-GB" sz="2100" u="none" cap="none" strike="noStrike">
                <a:solidFill>
                  <a:srgbClr val="262626"/>
                </a:solidFill>
                <a:latin typeface="Arial"/>
                <a:ea typeface="Arial"/>
                <a:cs typeface="Arial"/>
                <a:sym typeface="Arial"/>
              </a:rPr>
              <a:t>Muslim Doctors Cymru</a:t>
            </a:r>
            <a:r>
              <a:rPr b="0" i="0" lang="en-GB" sz="2100" u="none" cap="none" strike="noStrike">
                <a:solidFill>
                  <a:srgbClr val="262626"/>
                </a:solidFill>
                <a:latin typeface="Arial"/>
                <a:ea typeface="Arial"/>
                <a:cs typeface="Arial"/>
                <a:sym typeface="Arial"/>
              </a:rPr>
              <a:t> and local community leaders to deliver a local drop-in vaccine session </a:t>
            </a:r>
            <a:endParaRPr b="0" i="0" sz="2100" u="none" cap="none" strike="noStrike">
              <a:solidFill>
                <a:srgbClr val="262626"/>
              </a:solidFill>
              <a:latin typeface="Arial"/>
              <a:ea typeface="Arial"/>
              <a:cs typeface="Arial"/>
              <a:sym typeface="Arial"/>
            </a:endParaRPr>
          </a:p>
          <a:p>
            <a:pPr indent="-425450" lvl="0" marL="457200" marR="0" rtl="0" algn="l">
              <a:lnSpc>
                <a:spcPct val="100000"/>
              </a:lnSpc>
              <a:spcBef>
                <a:spcPts val="1000"/>
              </a:spcBef>
              <a:spcAft>
                <a:spcPts val="0"/>
              </a:spcAft>
              <a:buClr>
                <a:srgbClr val="262626"/>
              </a:buClr>
              <a:buSzPts val="2100"/>
              <a:buFont typeface="Arial"/>
              <a:buChar char="•"/>
            </a:pPr>
            <a:r>
              <a:rPr b="0" i="0" lang="en-GB" sz="2100" u="none" cap="none" strike="noStrike">
                <a:solidFill>
                  <a:srgbClr val="262626"/>
                </a:solidFill>
                <a:latin typeface="Arial"/>
                <a:ea typeface="Arial"/>
                <a:cs typeface="Arial"/>
                <a:sym typeface="Arial"/>
              </a:rPr>
              <a:t>3 local HA supported through appropriate local space, staff, communication channels with residents, supporting logistics i.e.: booking system</a:t>
            </a:r>
            <a:endParaRPr b="0" i="0" sz="2100" u="none" cap="none" strike="noStrike">
              <a:solidFill>
                <a:srgbClr val="262626"/>
              </a:solidFill>
              <a:latin typeface="Arial"/>
              <a:ea typeface="Arial"/>
              <a:cs typeface="Arial"/>
              <a:sym typeface="Arial"/>
            </a:endParaRPr>
          </a:p>
          <a:p>
            <a:pPr indent="0" lvl="0" marL="0" marR="0" rtl="0" algn="ctr">
              <a:lnSpc>
                <a:spcPct val="100000"/>
              </a:lnSpc>
              <a:spcBef>
                <a:spcPts val="1200"/>
              </a:spcBef>
              <a:spcAft>
                <a:spcPts val="0"/>
              </a:spcAft>
              <a:buClr>
                <a:srgbClr val="000000"/>
              </a:buClr>
              <a:buSzPts val="2600"/>
              <a:buFont typeface="Arial"/>
              <a:buNone/>
            </a:pPr>
            <a:r>
              <a:t/>
            </a:r>
            <a:endParaRPr b="0" i="0" sz="2700" u="none" cap="none" strike="noStrike">
              <a:solidFill>
                <a:srgbClr val="262626"/>
              </a:solidFill>
              <a:latin typeface="Arial"/>
              <a:ea typeface="Arial"/>
              <a:cs typeface="Arial"/>
              <a:sym typeface="Arial"/>
            </a:endParaRPr>
          </a:p>
          <a:p>
            <a:pPr indent="0" lvl="0" marL="0" marR="0" rtl="0" algn="l">
              <a:lnSpc>
                <a:spcPct val="100000"/>
              </a:lnSpc>
              <a:spcBef>
                <a:spcPts val="1000"/>
              </a:spcBef>
              <a:spcAft>
                <a:spcPts val="1000"/>
              </a:spcAft>
              <a:buClr>
                <a:srgbClr val="000000"/>
              </a:buClr>
              <a:buSzPts val="2600"/>
              <a:buFont typeface="Arial"/>
              <a:buNone/>
            </a:pPr>
            <a:r>
              <a:t/>
            </a:r>
            <a:endParaRPr b="0" i="0" sz="2700" u="none" cap="none" strike="noStrike">
              <a:solidFill>
                <a:srgbClr val="262626"/>
              </a:solidFill>
              <a:latin typeface="Arial"/>
              <a:ea typeface="Arial"/>
              <a:cs typeface="Arial"/>
              <a:sym typeface="Arial"/>
            </a:endParaRPr>
          </a:p>
        </p:txBody>
      </p:sp>
      <p:sp>
        <p:nvSpPr>
          <p:cNvPr id="73" name="Google Shape;73;p10"/>
          <p:cNvSpPr txBox="1"/>
          <p:nvPr/>
        </p:nvSpPr>
        <p:spPr>
          <a:xfrm>
            <a:off x="315075" y="124314"/>
            <a:ext cx="7380600" cy="37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en-GB" sz="1800">
                <a:solidFill>
                  <a:srgbClr val="AF1C3B"/>
                </a:solidFill>
              </a:rPr>
              <a:t>Health and housing partnerships</a:t>
            </a:r>
            <a:endParaRPr b="1" i="0" sz="1300" u="none" cap="none" strike="noStrike">
              <a:solidFill>
                <a:srgbClr val="262626"/>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8" name="Shape 78"/>
        <p:cNvGrpSpPr/>
        <p:nvPr/>
      </p:nvGrpSpPr>
      <p:grpSpPr>
        <a:xfrm>
          <a:off x="0" y="0"/>
          <a:ext cx="0" cy="0"/>
          <a:chOff x="0" y="0"/>
          <a:chExt cx="0" cy="0"/>
        </a:xfrm>
      </p:grpSpPr>
      <p:sp>
        <p:nvSpPr>
          <p:cNvPr id="79" name="Google Shape;79;p11"/>
          <p:cNvSpPr txBox="1"/>
          <p:nvPr/>
        </p:nvSpPr>
        <p:spPr>
          <a:xfrm>
            <a:off x="315075" y="585425"/>
            <a:ext cx="8156700" cy="4194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600" u="none" cap="none" strike="noStrike">
                <a:solidFill>
                  <a:srgbClr val="262626"/>
                </a:solidFill>
                <a:latin typeface="Arial"/>
                <a:ea typeface="Arial"/>
                <a:cs typeface="Arial"/>
                <a:sym typeface="Arial"/>
              </a:rPr>
              <a:t>Example: </a:t>
            </a:r>
            <a:r>
              <a:rPr b="1" lang="en-GB" sz="2600">
                <a:solidFill>
                  <a:srgbClr val="262626"/>
                </a:solidFill>
              </a:rPr>
              <a:t>empowering individuals to make healthier life choices in</a:t>
            </a:r>
            <a:r>
              <a:rPr b="1" i="0" lang="en-GB" sz="2600" u="none" cap="none" strike="noStrike">
                <a:solidFill>
                  <a:srgbClr val="262626"/>
                </a:solidFill>
                <a:latin typeface="Arial"/>
                <a:ea typeface="Arial"/>
                <a:cs typeface="Arial"/>
                <a:sym typeface="Arial"/>
              </a:rPr>
              <a:t> </a:t>
            </a:r>
            <a:r>
              <a:rPr b="1" lang="en-GB" sz="2600">
                <a:solidFill>
                  <a:srgbClr val="262626"/>
                </a:solidFill>
              </a:rPr>
              <a:t>Pontypridd</a:t>
            </a:r>
            <a:endParaRPr b="0" i="0" sz="1400" u="none" cap="none" strike="noStrike">
              <a:solidFill>
                <a:srgbClr val="262626"/>
              </a:solidFill>
              <a:latin typeface="Arial"/>
              <a:ea typeface="Arial"/>
              <a:cs typeface="Arial"/>
              <a:sym typeface="Arial"/>
            </a:endParaRPr>
          </a:p>
          <a:p>
            <a:pPr indent="-361950" lvl="0" marL="457200" rtl="0" algn="l">
              <a:spcBef>
                <a:spcPts val="1000"/>
              </a:spcBef>
              <a:spcAft>
                <a:spcPts val="0"/>
              </a:spcAft>
              <a:buClr>
                <a:srgbClr val="262626"/>
              </a:buClr>
              <a:buSzPts val="2100"/>
              <a:buChar char="•"/>
            </a:pPr>
            <a:r>
              <a:rPr lang="en-GB" sz="2100">
                <a:solidFill>
                  <a:srgbClr val="262626"/>
                </a:solidFill>
              </a:rPr>
              <a:t>Health and wellbeing project ‘Hapi’ (Happy, Aspiring, Prosperous and Inclusive)</a:t>
            </a:r>
            <a:endParaRPr sz="2100">
              <a:solidFill>
                <a:srgbClr val="262626"/>
              </a:solidFill>
            </a:endParaRPr>
          </a:p>
          <a:p>
            <a:pPr indent="-361950" lvl="0" marL="457200" rtl="0" algn="l">
              <a:spcBef>
                <a:spcPts val="1000"/>
              </a:spcBef>
              <a:spcAft>
                <a:spcPts val="0"/>
              </a:spcAft>
              <a:buClr>
                <a:srgbClr val="262626"/>
              </a:buClr>
              <a:buSzPts val="2100"/>
              <a:buChar char="•"/>
            </a:pPr>
            <a:r>
              <a:rPr lang="en-GB" sz="2100">
                <a:solidFill>
                  <a:srgbClr val="262626"/>
                </a:solidFill>
              </a:rPr>
              <a:t>Free 1-2-1 advice and group workshops in emotional wellbeing; physical activity; food and nutrition; education, employment and training</a:t>
            </a:r>
            <a:endParaRPr sz="2100">
              <a:solidFill>
                <a:srgbClr val="262626"/>
              </a:solidFill>
            </a:endParaRPr>
          </a:p>
          <a:p>
            <a:pPr indent="-361950" lvl="0" marL="457200" rtl="0" algn="l">
              <a:spcBef>
                <a:spcPts val="1000"/>
              </a:spcBef>
              <a:spcAft>
                <a:spcPts val="0"/>
              </a:spcAft>
              <a:buClr>
                <a:srgbClr val="262626"/>
              </a:buClr>
              <a:buSzPts val="2100"/>
              <a:buChar char="•"/>
            </a:pPr>
            <a:r>
              <a:rPr lang="en-GB" sz="2100">
                <a:solidFill>
                  <a:srgbClr val="262626"/>
                </a:solidFill>
              </a:rPr>
              <a:t>Running in Rhondda Cynon Taf since 2016</a:t>
            </a:r>
            <a:endParaRPr sz="2100">
              <a:solidFill>
                <a:srgbClr val="262626"/>
              </a:solidFill>
            </a:endParaRPr>
          </a:p>
          <a:p>
            <a:pPr indent="-361950" lvl="0" marL="457200" rtl="0" algn="l">
              <a:spcBef>
                <a:spcPts val="1000"/>
              </a:spcBef>
              <a:spcAft>
                <a:spcPts val="0"/>
              </a:spcAft>
              <a:buClr>
                <a:srgbClr val="262626"/>
              </a:buClr>
              <a:buSzPts val="2100"/>
              <a:buChar char="•"/>
            </a:pPr>
            <a:r>
              <a:rPr lang="en-GB" sz="2100">
                <a:solidFill>
                  <a:srgbClr val="262626"/>
                </a:solidFill>
              </a:rPr>
              <a:t>In 2021, received funding from Cardiff &amp; Vale UHB to extend project to communities in Cardiff and the Vale of Glamorgan</a:t>
            </a:r>
            <a:endParaRPr b="0" i="0" sz="2700" u="none" cap="none" strike="noStrike">
              <a:solidFill>
                <a:srgbClr val="262626"/>
              </a:solidFill>
              <a:latin typeface="Arial"/>
              <a:ea typeface="Arial"/>
              <a:cs typeface="Arial"/>
              <a:sym typeface="Arial"/>
            </a:endParaRPr>
          </a:p>
          <a:p>
            <a:pPr indent="0" lvl="0" marL="0" marR="0" rtl="0" algn="l">
              <a:lnSpc>
                <a:spcPct val="100000"/>
              </a:lnSpc>
              <a:spcBef>
                <a:spcPts val="1000"/>
              </a:spcBef>
              <a:spcAft>
                <a:spcPts val="1000"/>
              </a:spcAft>
              <a:buClr>
                <a:srgbClr val="000000"/>
              </a:buClr>
              <a:buSzPts val="2600"/>
              <a:buFont typeface="Arial"/>
              <a:buNone/>
            </a:pPr>
            <a:r>
              <a:t/>
            </a:r>
            <a:endParaRPr b="0" i="0" sz="2700" u="none" cap="none" strike="noStrike">
              <a:solidFill>
                <a:srgbClr val="262626"/>
              </a:solidFill>
              <a:latin typeface="Arial"/>
              <a:ea typeface="Arial"/>
              <a:cs typeface="Arial"/>
              <a:sym typeface="Arial"/>
            </a:endParaRPr>
          </a:p>
        </p:txBody>
      </p:sp>
      <p:sp>
        <p:nvSpPr>
          <p:cNvPr id="80" name="Google Shape;80;p11"/>
          <p:cNvSpPr txBox="1"/>
          <p:nvPr/>
        </p:nvSpPr>
        <p:spPr>
          <a:xfrm>
            <a:off x="315075" y="124314"/>
            <a:ext cx="7380600" cy="37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en-GB" sz="1800">
                <a:solidFill>
                  <a:srgbClr val="AF1C3B"/>
                </a:solidFill>
              </a:rPr>
              <a:t>Health and housing partnerships</a:t>
            </a:r>
            <a:endParaRPr b="1" i="0" sz="1300" u="none" cap="none" strike="noStrike">
              <a:solidFill>
                <a:srgbClr val="262626"/>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HC - Content Slide">
  <a:themeElements>
    <a:clrScheme name="CHC Colours">
      <a:dk1>
        <a:srgbClr val="000000"/>
      </a:dk1>
      <a:lt1>
        <a:srgbClr val="FFFFFF"/>
      </a:lt1>
      <a:dk2>
        <a:srgbClr val="000000"/>
      </a:dk2>
      <a:lt2>
        <a:srgbClr val="EEECE1"/>
      </a:lt2>
      <a:accent1>
        <a:srgbClr val="000000"/>
      </a:accent1>
      <a:accent2>
        <a:srgbClr val="AF1C3B"/>
      </a:accent2>
      <a:accent3>
        <a:srgbClr val="FFFFFF"/>
      </a:accent3>
      <a:accent4>
        <a:srgbClr val="000000"/>
      </a:accent4>
      <a:accent5>
        <a:srgbClr val="AF1C3B"/>
      </a:accent5>
      <a:accent6>
        <a:srgbClr val="FFFFFF"/>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