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797675" cy="9928225"/>
  <p:embeddedFontLst>
    <p:embeddedFont>
      <p:font typeface="Arial Black"/>
      <p:regular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orient="horz" pos="3096">
          <p15:clr>
            <a:srgbClr val="A4A3A4"/>
          </p15:clr>
        </p15:guide>
        <p15:guide id="3" pos="277">
          <p15:clr>
            <a:srgbClr val="A4A3A4"/>
          </p15:clr>
        </p15:guide>
        <p15:guide id="4" pos="54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3096" orient="horz"/>
        <p:guide pos="277"/>
        <p:guide pos="549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regular.fntdata"/><Relationship Id="rId16" Type="http://schemas.openxmlformats.org/officeDocument/2006/relationships/font" Target="fonts/ArialBlack-regular.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4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411"/>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0091"/>
            <a:ext cx="2945659" cy="49641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 name="Google Shape;17;p1: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 name="Google Shape;18;p1: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0: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5" name="Google Shape;85;p10: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p2: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 name="Google Shape;25;p2: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3: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3: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4: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4: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5: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 name="Google Shape;48;p5: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6: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6: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7: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7: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8: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8: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9:notes"/>
          <p:cNvSpPr txBox="1"/>
          <p:nvPr>
            <p:ph idx="1" type="body"/>
          </p:nvPr>
        </p:nvSpPr>
        <p:spPr>
          <a:xfrm>
            <a:off x="679768" y="4715907"/>
            <a:ext cx="5438140" cy="44677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78" name="Google Shape;78;p9:notes"/>
          <p:cNvSpPr txBox="1"/>
          <p:nvPr>
            <p:ph idx="12" type="sldNum"/>
          </p:nvPr>
        </p:nvSpPr>
        <p:spPr>
          <a:xfrm>
            <a:off x="3850443" y="9430091"/>
            <a:ext cx="2945659" cy="49641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C - Cover Slide" showMasterSp="0">
  <p:cSld name="CHC - Cover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664616" y="2133012"/>
            <a:ext cx="7651800" cy="16809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22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220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3923928" y="195486"/>
            <a:ext cx="4840500" cy="270000"/>
          </a:xfrm>
          <a:prstGeom prst="rect">
            <a:avLst/>
          </a:prstGeom>
          <a:noFill/>
          <a:ln>
            <a:noFill/>
          </a:ln>
        </p:spPr>
        <p:txBody>
          <a:bodyPr anchorCtr="0" anchor="t" bIns="45700" lIns="91425" spcFirstLastPara="1" rIns="91425" wrap="square" tIns="45700">
            <a:noAutofit/>
          </a:bodyPr>
          <a:lstStyle>
            <a:lvl1pPr lvl="0" marR="0" rtl="0" algn="l">
              <a:lnSpc>
                <a:spcPct val="146666"/>
              </a:lnSpc>
              <a:spcBef>
                <a:spcPts val="0"/>
              </a:spcBef>
              <a:spcAft>
                <a:spcPts val="0"/>
              </a:spcAft>
              <a:buClr>
                <a:schemeClr val="accent2"/>
              </a:buClr>
              <a:buSzPts val="1500"/>
              <a:buFont typeface="Arial"/>
              <a:buNone/>
              <a:defRPr b="1" i="0" sz="1500" u="none" cap="none" strike="noStrike">
                <a:solidFill>
                  <a:schemeClr val="accent2"/>
                </a:solidFill>
                <a:latin typeface="Arial"/>
                <a:ea typeface="Arial"/>
                <a:cs typeface="Arial"/>
                <a:sym typeface="Arial"/>
              </a:defRPr>
            </a:lvl1pPr>
            <a:lvl2pPr lvl="1" marR="0" rtl="0" algn="l">
              <a:lnSpc>
                <a:spcPct val="146666"/>
              </a:lnSpc>
              <a:spcBef>
                <a:spcPts val="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146666"/>
              </a:lnSpc>
              <a:spcBef>
                <a:spcPts val="0"/>
              </a:spcBef>
              <a:spcAft>
                <a:spcPts val="0"/>
              </a:spcAft>
              <a:buClr>
                <a:srgbClr val="AF1C3B"/>
              </a:buClr>
              <a:buSzPts val="1500"/>
              <a:buFont typeface="Arial"/>
              <a:buChar char="–"/>
              <a:defRPr b="0" i="0" sz="1500" u="none" cap="none" strike="noStrike">
                <a:solidFill>
                  <a:schemeClr val="dk1"/>
                </a:solidFill>
                <a:latin typeface="Arial"/>
                <a:ea typeface="Arial"/>
                <a:cs typeface="Arial"/>
                <a:sym typeface="Arial"/>
              </a:defRPr>
            </a:lvl4pPr>
            <a:lvl5pPr lvl="4" marR="0" rtl="0" algn="l">
              <a:lnSpc>
                <a:spcPct val="146666"/>
              </a:lnSpc>
              <a:spcBef>
                <a:spcPts val="0"/>
              </a:spcBef>
              <a:spcAft>
                <a:spcPts val="0"/>
              </a:spcAft>
              <a:buClr>
                <a:schemeClr val="accent2"/>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611560" y="1059582"/>
            <a:ext cx="7776900" cy="810000"/>
          </a:xfrm>
          <a:prstGeom prst="rect">
            <a:avLst/>
          </a:prstGeom>
          <a:noFill/>
          <a:ln>
            <a:noFill/>
          </a:ln>
        </p:spPr>
        <p:txBody>
          <a:bodyPr anchorCtr="0" anchor="t" bIns="45700" lIns="0" spcFirstLastPara="1" rIns="91425" wrap="square" tIns="0">
            <a:normAutofit fontScale="85000" lnSpcReduction="20000"/>
          </a:bodyPr>
          <a:lstStyle/>
          <a:p>
            <a:pPr indent="0" lvl="0" marL="0" marR="0" rtl="0" algn="l">
              <a:lnSpc>
                <a:spcPct val="84000"/>
              </a:lnSpc>
              <a:spcBef>
                <a:spcPts val="0"/>
              </a:spcBef>
              <a:spcAft>
                <a:spcPts val="0"/>
              </a:spcAft>
              <a:buClr>
                <a:schemeClr val="accent5"/>
              </a:buClr>
              <a:buSzPct val="100000"/>
              <a:buFont typeface="Arial Black"/>
              <a:buNone/>
            </a:pPr>
            <a:r>
              <a:rPr b="0" i="0" lang="en-GB" sz="5000" u="none" cap="none" strike="noStrike">
                <a:solidFill>
                  <a:schemeClr val="accent5"/>
                </a:solidFill>
                <a:latin typeface="Arial Black"/>
                <a:ea typeface="Arial Black"/>
                <a:cs typeface="Arial Black"/>
                <a:sym typeface="Arial Black"/>
              </a:rPr>
              <a:t>HEADING</a:t>
            </a:r>
            <a:br>
              <a:rPr b="0" i="0" lang="en-GB" sz="1000" u="none" cap="none" strike="noStrike">
                <a:solidFill>
                  <a:schemeClr val="accent5"/>
                </a:solidFill>
                <a:latin typeface="Arial Black"/>
                <a:ea typeface="Arial Black"/>
                <a:cs typeface="Arial Black"/>
                <a:sym typeface="Arial Black"/>
              </a:rPr>
            </a:br>
            <a:r>
              <a:rPr b="0" i="0" lang="en-GB" sz="3500" u="none" cap="none" strike="noStrike">
                <a:solidFill>
                  <a:schemeClr val="accent5"/>
                </a:solidFill>
                <a:latin typeface="Arial Black"/>
                <a:ea typeface="Arial Black"/>
                <a:cs typeface="Arial Black"/>
                <a:sym typeface="Arial Black"/>
              </a:rPr>
              <a:t>(Using Text)</a:t>
            </a:r>
            <a:endParaRPr b="0" i="0" sz="3500" u="none" cap="none" strike="noStrike">
              <a:solidFill>
                <a:schemeClr val="accent5"/>
              </a:solidFill>
              <a:latin typeface="Arial Black"/>
              <a:ea typeface="Arial Black"/>
              <a:cs typeface="Arial Black"/>
              <a:sym typeface="Arial Black"/>
            </a:endParaRPr>
          </a:p>
        </p:txBody>
      </p:sp>
      <p:sp>
        <p:nvSpPr>
          <p:cNvPr id="11" name="Google Shape;11;p1"/>
          <p:cNvSpPr txBox="1"/>
          <p:nvPr/>
        </p:nvSpPr>
        <p:spPr>
          <a:xfrm>
            <a:off x="611560" y="1977684"/>
            <a:ext cx="7776900" cy="2376300"/>
          </a:xfrm>
          <a:prstGeom prst="rect">
            <a:avLst/>
          </a:prstGeom>
          <a:noFill/>
          <a:ln>
            <a:noFill/>
          </a:ln>
        </p:spPr>
        <p:txBody>
          <a:bodyPr anchorCtr="0" anchor="t" bIns="45700" lIns="0" spcFirstLastPara="1" rIns="91425" wrap="square" tIns="0">
            <a:normAutofit fontScale="92500"/>
          </a:bodyPr>
          <a:lstStyle/>
          <a:p>
            <a:pPr indent="0" lvl="0" marL="0" marR="0" rtl="0" algn="l">
              <a:lnSpc>
                <a:spcPct val="120000"/>
              </a:lnSpc>
              <a:spcBef>
                <a:spcPts val="0"/>
              </a:spcBef>
              <a:spcAft>
                <a:spcPts val="0"/>
              </a:spcAft>
              <a:buClr>
                <a:srgbClr val="262626"/>
              </a:buClr>
              <a:buSzPct val="100000"/>
              <a:buFont typeface="Open Sans"/>
              <a:buNone/>
            </a:pPr>
            <a:r>
              <a:rPr b="0" i="0" lang="en-GB" sz="2500" u="none" cap="none" strike="noStrike">
                <a:solidFill>
                  <a:srgbClr val="262626"/>
                </a:solidFill>
                <a:latin typeface="Open Sans"/>
                <a:ea typeface="Open Sans"/>
                <a:cs typeface="Open Sans"/>
                <a:sym typeface="Open Sans"/>
              </a:rPr>
              <a:t>Paragraph Text – ‘How you shape your page is up to you, but if you want to ensure that everyone can easily view the text on the screen you are presenting on, try and get it as close to size 25pt as possible.</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chemeClr val="lt1"/>
              </a:buClr>
              <a:buSzPct val="100000"/>
              <a:buFont typeface="Arial"/>
              <a:buNone/>
            </a:pPr>
            <a:r>
              <a:t/>
            </a:r>
            <a:endParaRPr b="0" i="0" sz="2500" u="none" cap="none" strike="noStrike">
              <a:solidFill>
                <a:srgbClr val="262626"/>
              </a:solidFill>
              <a:latin typeface="Open Sans"/>
              <a:ea typeface="Open Sans"/>
              <a:cs typeface="Open Sans"/>
              <a:sym typeface="Open Sans"/>
            </a:endParaRPr>
          </a:p>
          <a:p>
            <a:pPr indent="0" lvl="0" marL="0" marR="0" rtl="0" algn="l">
              <a:lnSpc>
                <a:spcPct val="120000"/>
              </a:lnSpc>
              <a:spcBef>
                <a:spcPts val="0"/>
              </a:spcBef>
              <a:spcAft>
                <a:spcPts val="0"/>
              </a:spcAft>
              <a:buClr>
                <a:srgbClr val="262626"/>
              </a:buClr>
              <a:buSzPct val="100000"/>
              <a:buFont typeface="Open Sans"/>
              <a:buNone/>
            </a:pPr>
            <a:r>
              <a:rPr b="0" i="0" lang="en-GB" sz="1500" u="none" cap="none" strike="noStrike">
                <a:solidFill>
                  <a:srgbClr val="262626"/>
                </a:solidFill>
                <a:latin typeface="Open Sans"/>
                <a:ea typeface="Open Sans"/>
                <a:cs typeface="Open Sans"/>
                <a:sym typeface="Open Sans"/>
              </a:rPr>
              <a:t>Font: Myriad Pro</a:t>
            </a:r>
            <a:endParaRPr b="0" i="0" sz="1500" u="none" cap="none" strike="noStrike">
              <a:solidFill>
                <a:srgbClr val="262626"/>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492841" y="938262"/>
            <a:ext cx="7651800" cy="16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1000"/>
              </a:spcAft>
              <a:buSzPct val="45351"/>
              <a:buNone/>
            </a:pPr>
            <a:r>
              <a:rPr b="0" lang="en-GB" sz="4900">
                <a:solidFill>
                  <a:srgbClr val="AF1C3B"/>
                </a:solidFill>
                <a:latin typeface="Arial Black"/>
                <a:ea typeface="Arial Black"/>
                <a:cs typeface="Arial Black"/>
                <a:sym typeface="Arial Black"/>
              </a:rPr>
              <a:t>Partneriaethau iechyd a thai</a:t>
            </a:r>
            <a:endParaRPr>
              <a:solidFill>
                <a:srgbClr val="AF1C3B"/>
              </a:solidFill>
            </a:endParaRPr>
          </a:p>
        </p:txBody>
      </p:sp>
      <p:sp>
        <p:nvSpPr>
          <p:cNvPr id="21" name="Google Shape;21;p3"/>
          <p:cNvSpPr txBox="1"/>
          <p:nvPr/>
        </p:nvSpPr>
        <p:spPr>
          <a:xfrm>
            <a:off x="531874" y="2920450"/>
            <a:ext cx="4936827" cy="135931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None/>
            </a:pPr>
            <a:r>
              <a:rPr b="0" i="0" lang="en-GB" sz="4400" u="none" cap="none" strike="noStrike">
                <a:solidFill>
                  <a:srgbClr val="F59F1F"/>
                </a:solidFill>
                <a:latin typeface="Arial Black"/>
                <a:ea typeface="Arial Black"/>
                <a:cs typeface="Arial Black"/>
                <a:sym typeface="Arial Black"/>
              </a:rPr>
              <a:t>[Enw]</a:t>
            </a:r>
            <a:br>
              <a:rPr b="1" i="0" lang="en-GB" sz="4400" u="none" cap="none" strike="noStrike">
                <a:solidFill>
                  <a:schemeClr val="lt1"/>
                </a:solidFill>
                <a:latin typeface="Arial Black"/>
                <a:ea typeface="Arial Black"/>
                <a:cs typeface="Arial Black"/>
                <a:sym typeface="Arial Black"/>
              </a:rPr>
            </a:br>
            <a:r>
              <a:rPr b="0" i="1" lang="en-GB" sz="2400" u="none" cap="none" strike="noStrike">
                <a:solidFill>
                  <a:srgbClr val="262626"/>
                </a:solidFill>
                <a:latin typeface="Arial"/>
                <a:ea typeface="Arial"/>
                <a:cs typeface="Arial"/>
                <a:sym typeface="Arial"/>
              </a:rPr>
              <a:t>[Teitl swydd / sefydliad]</a:t>
            </a:r>
            <a:endParaRPr b="0" i="0" sz="2400" u="none" cap="none" strike="noStrike">
              <a:solidFill>
                <a:srgbClr val="26262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12"/>
          <p:cNvSpPr txBox="1"/>
          <p:nvPr/>
        </p:nvSpPr>
        <p:spPr>
          <a:xfrm>
            <a:off x="315075" y="585425"/>
            <a:ext cx="8156700" cy="419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262626"/>
                </a:solidFill>
                <a:latin typeface="Arial"/>
                <a:ea typeface="Arial"/>
                <a:cs typeface="Arial"/>
                <a:sym typeface="Arial"/>
              </a:rPr>
              <a:t>Enghraifft: cefnogi llesiant iechyd meddwl ac emosiynol dinasyddion yn y Rhyl </a:t>
            </a:r>
            <a:endParaRPr b="0" i="0" sz="1400" u="none" cap="none" strike="noStrike">
              <a:solidFill>
                <a:srgbClr val="262626"/>
              </a:solidFill>
              <a:latin typeface="Arial"/>
              <a:ea typeface="Arial"/>
              <a:cs typeface="Arial"/>
              <a:sym typeface="Arial"/>
            </a:endParaRPr>
          </a:p>
          <a:p>
            <a:pPr indent="-361950" lvl="0" marL="457200" marR="0" rtl="0" algn="l">
              <a:lnSpc>
                <a:spcPct val="100000"/>
              </a:lnSpc>
              <a:spcBef>
                <a:spcPts val="1000"/>
              </a:spcBef>
              <a:spcAft>
                <a:spcPts val="0"/>
              </a:spcAft>
              <a:buClr>
                <a:srgbClr val="262626"/>
              </a:buClr>
              <a:buSzPts val="2100"/>
              <a:buFont typeface="Arial"/>
              <a:buChar char="•"/>
            </a:pPr>
            <a:r>
              <a:rPr b="0" i="0" lang="en-GB" sz="1900" u="none" cap="none" strike="noStrike">
                <a:solidFill>
                  <a:srgbClr val="262626"/>
                </a:solidFill>
                <a:latin typeface="Arial"/>
                <a:ea typeface="Arial"/>
                <a:cs typeface="Arial"/>
                <a:sym typeface="Arial"/>
              </a:rPr>
              <a:t>Tref arfordirol lle gall disgwyliad oes iach amrywio gan hyd at 12 mlynedd o gymharu gyda rhannau eraill o’r wlad</a:t>
            </a:r>
            <a:endParaRPr/>
          </a:p>
          <a:p>
            <a:pPr indent="-361950" lvl="0" marL="457200" marR="0" rtl="0" algn="l">
              <a:lnSpc>
                <a:spcPct val="100000"/>
              </a:lnSpc>
              <a:spcBef>
                <a:spcPts val="1000"/>
              </a:spcBef>
              <a:spcAft>
                <a:spcPts val="0"/>
              </a:spcAft>
              <a:buClr>
                <a:srgbClr val="262626"/>
              </a:buClr>
              <a:buSzPts val="2100"/>
              <a:buFont typeface="Arial"/>
              <a:buChar char="•"/>
            </a:pPr>
            <a:r>
              <a:rPr b="0" i="0" lang="en-GB" sz="1900" u="none" cap="none" strike="noStrike">
                <a:solidFill>
                  <a:srgbClr val="262626"/>
                </a:solidFill>
                <a:latin typeface="Arial"/>
                <a:ea typeface="Arial"/>
                <a:cs typeface="Arial"/>
                <a:sym typeface="Arial"/>
              </a:rPr>
              <a:t>Partneriaeth cymunedol ‘I CAN’, partneriaeth rhwng cymdeithas tai ClwydAlyn a Bwrdd Iechyd Prifysgol Betsi Cadwaladr</a:t>
            </a:r>
            <a:endParaRPr/>
          </a:p>
          <a:p>
            <a:pPr indent="-361950" lvl="0" marL="457200" marR="0" rtl="0" algn="l">
              <a:lnSpc>
                <a:spcPct val="100000"/>
              </a:lnSpc>
              <a:spcBef>
                <a:spcPts val="1000"/>
              </a:spcBef>
              <a:spcAft>
                <a:spcPts val="0"/>
              </a:spcAft>
              <a:buClr>
                <a:srgbClr val="262626"/>
              </a:buClr>
              <a:buSzPts val="2100"/>
              <a:buFont typeface="Arial"/>
              <a:buChar char="•"/>
            </a:pPr>
            <a:r>
              <a:rPr b="0" i="0" lang="en-GB" sz="1900" u="none" cap="none" strike="noStrike">
                <a:solidFill>
                  <a:srgbClr val="262626"/>
                </a:solidFill>
                <a:latin typeface="Arial"/>
                <a:ea typeface="Arial"/>
                <a:cs typeface="Arial"/>
                <a:sym typeface="Arial"/>
              </a:rPr>
              <a:t>Gall unigolion gael mynediad i ystod o wasanaethau mewn safle cymunedol heb stigma</a:t>
            </a:r>
            <a:endParaRPr/>
          </a:p>
          <a:p>
            <a:pPr indent="-361950" lvl="0" marL="457200" marR="0" rtl="0" algn="l">
              <a:lnSpc>
                <a:spcPct val="100000"/>
              </a:lnSpc>
              <a:spcBef>
                <a:spcPts val="1000"/>
              </a:spcBef>
              <a:spcAft>
                <a:spcPts val="1000"/>
              </a:spcAft>
              <a:buClr>
                <a:srgbClr val="262626"/>
              </a:buClr>
              <a:buSzPts val="2100"/>
              <a:buFont typeface="Arial"/>
              <a:buChar char="•"/>
            </a:pPr>
            <a:r>
              <a:rPr b="0" i="0" lang="en-GB" sz="1900" u="none" cap="none" strike="noStrike">
                <a:solidFill>
                  <a:srgbClr val="262626"/>
                </a:solidFill>
                <a:latin typeface="Arial"/>
                <a:ea typeface="Arial"/>
                <a:cs typeface="Arial"/>
                <a:sym typeface="Arial"/>
              </a:rPr>
              <a:t>Ers ailagor yn dilyn cyfyngiadau’r cyfnod clo, rhoddwyd cefnogaeth i 96 o unigolion (atgyfeiriadau gan feddygon teulu, gwasanaeth prawf, yr heddlu, ysbytai, CAB, mudiadau gwirfoddol) </a:t>
            </a:r>
            <a:endParaRPr b="0" i="0" sz="1900" u="none" cap="none" strike="noStrike">
              <a:solidFill>
                <a:srgbClr val="262626"/>
              </a:solidFill>
              <a:latin typeface="Arial"/>
              <a:ea typeface="Arial"/>
              <a:cs typeface="Arial"/>
              <a:sym typeface="Arial"/>
            </a:endParaRPr>
          </a:p>
        </p:txBody>
      </p:sp>
      <p:sp>
        <p:nvSpPr>
          <p:cNvPr id="88" name="Google Shape;88;p12"/>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Partneriaethau iechyd a thai</a:t>
            </a:r>
            <a:endParaRPr b="1" i="0" sz="1300" u="none" cap="none" strike="noStrike">
              <a:solidFill>
                <a:srgbClr val="26262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4"/>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Partneriaethau iechyd a thai</a:t>
            </a:r>
            <a:endParaRPr b="1" i="0" sz="1300" u="none" cap="none" strike="noStrike">
              <a:solidFill>
                <a:srgbClr val="262626"/>
              </a:solidFill>
              <a:latin typeface="Arial"/>
              <a:ea typeface="Arial"/>
              <a:cs typeface="Arial"/>
              <a:sym typeface="Arial"/>
            </a:endParaRPr>
          </a:p>
        </p:txBody>
      </p:sp>
      <p:pic>
        <p:nvPicPr>
          <p:cNvPr id="28" name="Google Shape;28;p4"/>
          <p:cNvPicPr preferRelativeResize="0"/>
          <p:nvPr/>
        </p:nvPicPr>
        <p:blipFill rotWithShape="1">
          <a:blip r:embed="rId3">
            <a:alphaModFix/>
          </a:blip>
          <a:srcRect b="0" l="0" r="0" t="0"/>
          <a:stretch/>
        </p:blipFill>
        <p:spPr>
          <a:xfrm>
            <a:off x="5234150" y="695550"/>
            <a:ext cx="3065775" cy="2948699"/>
          </a:xfrm>
          <a:prstGeom prst="rect">
            <a:avLst/>
          </a:prstGeom>
          <a:noFill/>
          <a:ln>
            <a:noFill/>
          </a:ln>
        </p:spPr>
      </p:pic>
      <p:sp>
        <p:nvSpPr>
          <p:cNvPr id="29" name="Google Shape;29;p4"/>
          <p:cNvSpPr txBox="1"/>
          <p:nvPr/>
        </p:nvSpPr>
        <p:spPr>
          <a:xfrm>
            <a:off x="315075" y="933225"/>
            <a:ext cx="4847400" cy="34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GB" sz="3200" u="none" cap="none" strike="noStrike">
                <a:solidFill>
                  <a:srgbClr val="AF1C3B"/>
                </a:solidFill>
                <a:latin typeface="Arial"/>
                <a:ea typeface="Arial"/>
                <a:cs typeface="Arial"/>
                <a:sym typeface="Arial"/>
              </a:rPr>
              <a:t>Effaith</a:t>
            </a:r>
            <a:endParaRPr b="0" i="0" sz="1600" u="none" cap="none" strike="noStrike">
              <a:solidFill>
                <a:srgbClr val="AF1C3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262626"/>
              </a:solidFill>
              <a:latin typeface="Arial"/>
              <a:ea typeface="Arial"/>
              <a:cs typeface="Arial"/>
              <a:sym typeface="Arial"/>
            </a:endParaRPr>
          </a:p>
          <a:p>
            <a:pPr indent="-406400" lvl="0" marL="457200" marR="0" rtl="0" algn="l">
              <a:lnSpc>
                <a:spcPct val="100000"/>
              </a:lnSpc>
              <a:spcBef>
                <a:spcPts val="0"/>
              </a:spcBef>
              <a:spcAft>
                <a:spcPts val="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effaith cartrefi da ar ganlyniadau iechyd </a:t>
            </a:r>
            <a:endParaRPr b="0" i="0" sz="2400" u="none" cap="none" strike="noStrike">
              <a:solidFill>
                <a:srgbClr val="262626"/>
              </a:solidFill>
              <a:latin typeface="Arial"/>
              <a:ea typeface="Arial"/>
              <a:cs typeface="Arial"/>
              <a:sym typeface="Arial"/>
            </a:endParaRPr>
          </a:p>
          <a:p>
            <a:pPr indent="0" lvl="0" marL="50800" marR="0" rtl="0" algn="l">
              <a:lnSpc>
                <a:spcPct val="100000"/>
              </a:lnSpc>
              <a:spcBef>
                <a:spcPts val="0"/>
              </a:spcBef>
              <a:spcAft>
                <a:spcPts val="0"/>
              </a:spcAft>
              <a:buNone/>
            </a:pPr>
            <a:r>
              <a:t/>
            </a:r>
            <a:endParaRPr b="0" i="0" sz="2400" u="none" cap="none" strike="noStrike">
              <a:solidFill>
                <a:srgbClr val="262626"/>
              </a:solidFill>
              <a:latin typeface="Arial"/>
              <a:ea typeface="Arial"/>
              <a:cs typeface="Arial"/>
              <a:sym typeface="Arial"/>
            </a:endParaRPr>
          </a:p>
          <a:p>
            <a:pPr indent="-406400" lvl="0" marL="457200" marR="0" rtl="0" algn="l">
              <a:lnSpc>
                <a:spcPct val="100000"/>
              </a:lnSpc>
              <a:spcBef>
                <a:spcPts val="0"/>
              </a:spcBef>
              <a:spcAft>
                <a:spcPts val="0"/>
              </a:spcAft>
              <a:buClr>
                <a:srgbClr val="262626"/>
              </a:buClr>
              <a:buSzPts val="1800"/>
              <a:buFont typeface="Arial"/>
              <a:buChar char="•"/>
            </a:pPr>
            <a:r>
              <a:rPr b="0" i="0" lang="en-GB" sz="2400" u="none" cap="none" strike="noStrike">
                <a:solidFill>
                  <a:srgbClr val="262626"/>
                </a:solidFill>
                <a:latin typeface="Arial"/>
                <a:ea typeface="Arial"/>
                <a:cs typeface="Arial"/>
                <a:sym typeface="Arial"/>
              </a:rPr>
              <a:t>ystyried sut y gallem barhau i gryfhau’r partneriaethau hyn</a:t>
            </a:r>
            <a:endParaRPr b="0" i="0" sz="2400" u="none" cap="none" strike="noStrike">
              <a:solidFill>
                <a:srgbClr val="262626"/>
              </a:solidFill>
              <a:latin typeface="Arial"/>
              <a:ea typeface="Arial"/>
              <a:cs typeface="Arial"/>
              <a:sym typeface="Arial"/>
            </a:endParaRPr>
          </a:p>
        </p:txBody>
      </p:sp>
      <p:pic>
        <p:nvPicPr>
          <p:cNvPr id="30" name="Google Shape;30;p4"/>
          <p:cNvPicPr preferRelativeResize="0"/>
          <p:nvPr/>
        </p:nvPicPr>
        <p:blipFill rotWithShape="1">
          <a:blip r:embed="rId4">
            <a:alphaModFix/>
          </a:blip>
          <a:srcRect b="0" l="0" r="0" t="0"/>
          <a:stretch/>
        </p:blipFill>
        <p:spPr>
          <a:xfrm>
            <a:off x="6791550" y="2319028"/>
            <a:ext cx="2067174" cy="201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5"/>
          <p:cNvSpPr txBox="1"/>
          <p:nvPr/>
        </p:nvSpPr>
        <p:spPr>
          <a:xfrm>
            <a:off x="315075" y="536575"/>
            <a:ext cx="8312700" cy="46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GB" sz="2000" u="none" cap="none" strike="noStrike">
                <a:solidFill>
                  <a:srgbClr val="AF1C3B"/>
                </a:solidFill>
                <a:latin typeface="Arial"/>
                <a:ea typeface="Arial"/>
                <a:cs typeface="Arial"/>
                <a:sym typeface="Arial"/>
              </a:rPr>
              <a:t>Cartref a gwasanaethau</a:t>
            </a:r>
            <a:endParaRPr b="0" i="0" sz="2000" u="none" cap="none" strike="noStrike">
              <a:solidFill>
                <a:srgbClr val="AF1C3B"/>
              </a:solidFill>
              <a:latin typeface="Arial"/>
              <a:ea typeface="Arial"/>
              <a:cs typeface="Arial"/>
              <a:sym typeface="Arial"/>
            </a:endParaRPr>
          </a:p>
          <a:p>
            <a:pPr indent="0" lvl="0" marL="0" marR="0" rtl="0" algn="l">
              <a:lnSpc>
                <a:spcPct val="100000"/>
              </a:lnSpc>
              <a:spcBef>
                <a:spcPts val="1000"/>
              </a:spcBef>
              <a:spcAft>
                <a:spcPts val="0"/>
              </a:spcAft>
              <a:buNone/>
            </a:pPr>
            <a:r>
              <a:rPr b="1" i="0" lang="en-GB" sz="2000" u="none" cap="none" strike="noStrike">
                <a:solidFill>
                  <a:srgbClr val="262626"/>
                </a:solidFill>
                <a:latin typeface="Arial"/>
                <a:ea typeface="Arial"/>
                <a:cs typeface="Arial"/>
                <a:sym typeface="Arial"/>
              </a:rPr>
              <a:t>Hyrwyddo iechyd da drwy gartrefi cynnes, ansawdd uchel</a:t>
            </a:r>
            <a:endParaRPr b="1" i="0" sz="2000" u="none" cap="none" strike="noStrike">
              <a:solidFill>
                <a:srgbClr val="262626"/>
              </a:solidFill>
              <a:latin typeface="Arial"/>
              <a:ea typeface="Arial"/>
              <a:cs typeface="Arial"/>
              <a:sym typeface="Arial"/>
            </a:endParaRPr>
          </a:p>
          <a:p>
            <a:pPr indent="-323850" lvl="0" marL="342900" marR="0" rtl="0" algn="l">
              <a:lnSpc>
                <a:spcPct val="100000"/>
              </a:lnSpc>
              <a:spcBef>
                <a:spcPts val="1000"/>
              </a:spcBef>
              <a:spcAft>
                <a:spcPts val="0"/>
              </a:spcAft>
              <a:buClr>
                <a:srgbClr val="262626"/>
              </a:buClr>
              <a:buSzPts val="2300"/>
              <a:buFont typeface="Arial"/>
              <a:buChar char="•"/>
            </a:pPr>
            <a:r>
              <a:rPr b="0" i="0" lang="en-GB" sz="2000" u="none" cap="none" strike="noStrike">
                <a:solidFill>
                  <a:srgbClr val="262626"/>
                </a:solidFill>
                <a:latin typeface="Arial"/>
                <a:ea typeface="Arial"/>
                <a:cs typeface="Arial"/>
                <a:sym typeface="Arial"/>
              </a:rPr>
              <a:t>39% yn llai o dderbyniadau ysbyty ar gyfer cyflyrau cardioresbiradol ac anafiadau mewn rhai sydd â chartrefi wedi eu huwchraddio dan Safon Ansawdd Tai Cymru</a:t>
            </a:r>
            <a:endParaRPr b="0" i="0" sz="2000" u="none" cap="none" strike="noStrike">
              <a:solidFill>
                <a:srgbClr val="262626"/>
              </a:solidFill>
              <a:latin typeface="Arial"/>
              <a:ea typeface="Arial"/>
              <a:cs typeface="Arial"/>
              <a:sym typeface="Arial"/>
            </a:endParaRPr>
          </a:p>
          <a:p>
            <a:pPr indent="-323850" lvl="0" marL="342900" marR="0" rtl="0" algn="l">
              <a:lnSpc>
                <a:spcPct val="100000"/>
              </a:lnSpc>
              <a:spcBef>
                <a:spcPts val="1000"/>
              </a:spcBef>
              <a:spcAft>
                <a:spcPts val="0"/>
              </a:spcAft>
              <a:buClr>
                <a:srgbClr val="262626"/>
              </a:buClr>
              <a:buSzPts val="2300"/>
              <a:buFont typeface="Arial"/>
              <a:buChar char="•"/>
            </a:pPr>
            <a:r>
              <a:rPr b="0" i="0" lang="en-GB" sz="2000" u="none" cap="none" strike="noStrike">
                <a:solidFill>
                  <a:srgbClr val="262626"/>
                </a:solidFill>
                <a:latin typeface="Arial"/>
                <a:ea typeface="Arial"/>
                <a:cs typeface="Arial"/>
                <a:sym typeface="Arial"/>
              </a:rPr>
              <a:t>3.9% yn llai o ymweliadau i feddygon teulu ar gyfer cyflyrau anadlol ar gyfer rhai a gafodd gwelliannau effeithiolrwydd ynni cartref (o gymharu â chynnydd o 9.8% yn y grŵp rheoli)</a:t>
            </a:r>
            <a:endParaRPr/>
          </a:p>
          <a:p>
            <a:pPr indent="-323850" lvl="0" marL="342900" marR="0" rtl="0" algn="l">
              <a:lnSpc>
                <a:spcPct val="100000"/>
              </a:lnSpc>
              <a:spcBef>
                <a:spcPts val="1000"/>
              </a:spcBef>
              <a:spcAft>
                <a:spcPts val="0"/>
              </a:spcAft>
              <a:buClr>
                <a:srgbClr val="262626"/>
              </a:buClr>
              <a:buSzPts val="2300"/>
              <a:buFont typeface="Arial"/>
              <a:buChar char="•"/>
            </a:pPr>
            <a:r>
              <a:rPr b="0" i="0" lang="en-GB" sz="2000" u="none" cap="none" strike="noStrike">
                <a:solidFill>
                  <a:srgbClr val="262626"/>
                </a:solidFill>
                <a:latin typeface="Arial"/>
                <a:ea typeface="Arial"/>
                <a:cs typeface="Arial"/>
                <a:sym typeface="Arial"/>
              </a:rPr>
              <a:t>Mae tai gwael yn costio £95m/blwyddyn i’r GIG yng Nghymru mewn costau triniaeth</a:t>
            </a:r>
            <a:endParaRPr/>
          </a:p>
          <a:p>
            <a:pPr indent="-323850" lvl="0" marL="342900" marR="0" rtl="0" algn="l">
              <a:lnSpc>
                <a:spcPct val="100000"/>
              </a:lnSpc>
              <a:spcBef>
                <a:spcPts val="1000"/>
              </a:spcBef>
              <a:spcAft>
                <a:spcPts val="0"/>
              </a:spcAft>
              <a:buClr>
                <a:srgbClr val="262626"/>
              </a:buClr>
              <a:buSzPts val="2300"/>
              <a:buFont typeface="Arial"/>
              <a:buChar char="•"/>
            </a:pPr>
            <a:r>
              <a:rPr b="0" i="0" lang="en-GB" sz="2000" u="none" cap="none" strike="noStrike">
                <a:solidFill>
                  <a:srgbClr val="262626"/>
                </a:solidFill>
                <a:latin typeface="Arial"/>
                <a:ea typeface="Arial"/>
                <a:cs typeface="Arial"/>
                <a:sym typeface="Arial"/>
              </a:rPr>
              <a:t>Amcangyfrifir fod y gost lawn i gymdeithas o adael pobl yn byw mewn tai gwael yng Nghymru tua £1bn/blwyddyn</a:t>
            </a:r>
            <a:endParaRPr b="0" i="0" sz="2000" u="none" cap="none" strike="noStrike">
              <a:solidFill>
                <a:srgbClr val="262626"/>
              </a:solidFill>
              <a:latin typeface="Arial"/>
              <a:ea typeface="Arial"/>
              <a:cs typeface="Arial"/>
              <a:sym typeface="Arial"/>
            </a:endParaRPr>
          </a:p>
        </p:txBody>
      </p:sp>
      <p:sp>
        <p:nvSpPr>
          <p:cNvPr id="37" name="Google Shape;37;p5"/>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rgbClr val="AF1C3B"/>
                </a:solidFill>
                <a:latin typeface="Arial"/>
                <a:ea typeface="Arial"/>
                <a:cs typeface="Arial"/>
                <a:sym typeface="Arial"/>
              </a:rPr>
              <a:t>Effaith tai ar iechyd:</a:t>
            </a:r>
            <a:endParaRPr b="1" i="0" sz="13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AF1C3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6"/>
          <p:cNvSpPr txBox="1"/>
          <p:nvPr/>
        </p:nvSpPr>
        <p:spPr>
          <a:xfrm>
            <a:off x="315075" y="536575"/>
            <a:ext cx="8273700" cy="46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600"/>
              <a:buFont typeface="Arial"/>
              <a:buNone/>
            </a:pPr>
            <a:r>
              <a:rPr b="1" i="0" lang="en-GB" sz="2600" u="none" cap="none" strike="noStrike">
                <a:solidFill>
                  <a:srgbClr val="AF1C3B"/>
                </a:solidFill>
                <a:latin typeface="Arial"/>
                <a:ea typeface="Arial"/>
                <a:cs typeface="Arial"/>
                <a:sym typeface="Arial"/>
              </a:rPr>
              <a:t>Cartrefi a gwasanaethau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100"/>
              <a:buFont typeface="Arial"/>
              <a:buNone/>
            </a:pPr>
            <a:r>
              <a:rPr b="1" i="0" lang="en-GB" sz="2200" u="none" cap="none" strike="noStrike">
                <a:solidFill>
                  <a:srgbClr val="262626"/>
                </a:solidFill>
                <a:latin typeface="Arial"/>
                <a:ea typeface="Arial"/>
                <a:cs typeface="Arial"/>
                <a:sym typeface="Arial"/>
              </a:rPr>
              <a:t>Atal pobl rhag gorfod mynd i ysbyty drwy dai cyfleus ac wedi eu haddasu: </a:t>
            </a:r>
            <a:endParaRPr b="1" i="0" sz="22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Amcangyfrifir y bydd y nifer o bobl 65+ oed a dderbynnir i ysbyty oherwydd codwm yn cynyddu gan 63% rhwng 2017 a 2035; bydd y rhai sy’n methu ymdopi ag o leiaf un dasg ddomestig ar eu pen eu hunain yn cynyddu gan 46%</a:t>
            </a:r>
            <a:endParaRPr b="0" i="0" sz="20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Mae pobl mewn cartrefi heb addasiadau angenrheidiol rhwng 1.5 a 2.8 gwaith yn fwy tebygol o gael codwm na rhai lle cafodd ymyriadau eu gosod</a:t>
            </a:r>
            <a:endParaRPr b="0" i="0" sz="20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100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Ar gyfer pob £1 a werir ar addasiadau, cyn rhyddhau o ysbyty, mae arbediad o £7.50 mewn iechyd a gofal cymdeithasol</a:t>
            </a:r>
            <a:endParaRPr b="0" i="0" sz="2000" u="none" cap="none" strike="noStrike">
              <a:solidFill>
                <a:srgbClr val="262626"/>
              </a:solidFill>
              <a:latin typeface="Arial"/>
              <a:ea typeface="Arial"/>
              <a:cs typeface="Arial"/>
              <a:sym typeface="Arial"/>
            </a:endParaRPr>
          </a:p>
        </p:txBody>
      </p:sp>
      <p:sp>
        <p:nvSpPr>
          <p:cNvPr id="44" name="Google Shape;44;p6"/>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rgbClr val="AF1C3B"/>
                </a:solidFill>
                <a:latin typeface="Arial"/>
                <a:ea typeface="Arial"/>
                <a:cs typeface="Arial"/>
                <a:sym typeface="Arial"/>
              </a:rPr>
              <a:t>Effaith tai ar iechyd:</a:t>
            </a:r>
            <a:endParaRPr b="1" i="0" sz="13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AF1C3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7"/>
          <p:cNvSpPr txBox="1"/>
          <p:nvPr/>
        </p:nvSpPr>
        <p:spPr>
          <a:xfrm>
            <a:off x="315075" y="536575"/>
            <a:ext cx="8085900" cy="46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600"/>
              <a:buFont typeface="Arial"/>
              <a:buNone/>
            </a:pPr>
            <a:r>
              <a:rPr b="1" i="0" lang="en-GB" sz="2600" u="none" cap="none" strike="noStrike">
                <a:solidFill>
                  <a:srgbClr val="AF1C3B"/>
                </a:solidFill>
                <a:latin typeface="Arial"/>
                <a:ea typeface="Arial"/>
                <a:cs typeface="Arial"/>
                <a:sym typeface="Arial"/>
              </a:rPr>
              <a:t>Cartref a gwasanaethau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i="0" lang="en-GB" sz="2200" u="none" cap="none" strike="noStrike">
                <a:solidFill>
                  <a:srgbClr val="262626"/>
                </a:solidFill>
                <a:latin typeface="Arial"/>
                <a:ea typeface="Arial"/>
                <a:cs typeface="Arial"/>
                <a:sym typeface="Arial"/>
              </a:rPr>
              <a:t>Hyrwyddo annibyniaeth drwy dai gyda gofal a chymorth: </a:t>
            </a:r>
            <a:endParaRPr b="1" i="0" sz="22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Caiff 90% o gynlluniau Gofal Ychwanegol eu rheoli gan gymdeithasau tai</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Mae preswylwyr tai gwarchod yn ceisio’n barhaus i gynnal eu hiechyd a’u llesiant drwy weithredu unigol ac ar y cyd</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Am bob person sy’n byw mewn safle tai gyda gofal, mae budd ariannol blynyddol i’r GIG o tua £2k</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100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Amcangyfrifir fod tai gwarchod yng Nghymru yn arbed cyfanswm o £486m y flwyddyn mewn gwerth cymdeithasol</a:t>
            </a:r>
            <a:endParaRPr b="0" i="0" sz="1900" u="none" cap="none" strike="noStrike">
              <a:solidFill>
                <a:srgbClr val="262626"/>
              </a:solidFill>
              <a:latin typeface="Arial"/>
              <a:ea typeface="Arial"/>
              <a:cs typeface="Arial"/>
              <a:sym typeface="Arial"/>
            </a:endParaRPr>
          </a:p>
        </p:txBody>
      </p:sp>
      <p:sp>
        <p:nvSpPr>
          <p:cNvPr id="51" name="Google Shape;51;p7"/>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rgbClr val="AF1C3B"/>
                </a:solidFill>
                <a:latin typeface="Arial"/>
                <a:ea typeface="Arial"/>
                <a:cs typeface="Arial"/>
                <a:sym typeface="Arial"/>
              </a:rPr>
              <a:t>Effaith tai ar iechyd:</a:t>
            </a:r>
            <a:endParaRPr b="1" i="0" sz="13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AF1C3B"/>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8"/>
          <p:cNvSpPr txBox="1"/>
          <p:nvPr/>
        </p:nvSpPr>
        <p:spPr>
          <a:xfrm>
            <a:off x="315075" y="536575"/>
            <a:ext cx="8140500" cy="46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600"/>
              <a:buFont typeface="Arial"/>
              <a:buNone/>
            </a:pPr>
            <a:r>
              <a:rPr b="1" i="0" lang="en-GB" sz="2600" u="none" cap="none" strike="noStrike">
                <a:solidFill>
                  <a:srgbClr val="AF1C3B"/>
                </a:solidFill>
                <a:latin typeface="Arial"/>
                <a:ea typeface="Arial"/>
                <a:cs typeface="Arial"/>
                <a:sym typeface="Arial"/>
              </a:rPr>
              <a:t>Cartrefi a gwasanaethau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1" i="0" lang="en-GB" sz="2200" u="none" cap="none" strike="noStrike">
                <a:solidFill>
                  <a:srgbClr val="262626"/>
                </a:solidFill>
                <a:latin typeface="Arial"/>
                <a:ea typeface="Arial"/>
                <a:cs typeface="Arial"/>
                <a:sym typeface="Arial"/>
              </a:rPr>
              <a:t>Gostwng anghydraddoldeb iechyd drwy gartrefi fforddiadwy, diogel: </a:t>
            </a:r>
            <a:endParaRPr b="1" i="0" sz="22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Canfu ymchwil fod mynd i gartrefi anfforddiadwy yn niweidiol i iechyd meddwl aelwydydd incwm isel i ganolig</a:t>
            </a:r>
            <a:endParaRPr b="0" i="0" sz="20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Mae cysylltiad clir rhwng symud tŷ yn amlach ac iechyd gwaelach</a:t>
            </a:r>
            <a:endParaRPr b="0" i="0" sz="20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Gall atal digartrefedd arwain at arbedion o tua £9,266 fesul person o gymharu â chaniatau i ddigartrefedd barhau am 12 mis</a:t>
            </a:r>
            <a:endParaRPr b="0" i="0" sz="2000" u="none" cap="none" strike="noStrike">
              <a:solidFill>
                <a:srgbClr val="262626"/>
              </a:solidFill>
              <a:latin typeface="Arial"/>
              <a:ea typeface="Arial"/>
              <a:cs typeface="Arial"/>
              <a:sym typeface="Arial"/>
            </a:endParaRPr>
          </a:p>
          <a:p>
            <a:pPr indent="-304800" lvl="0" marL="342900" marR="0" rtl="0" algn="l">
              <a:lnSpc>
                <a:spcPct val="100000"/>
              </a:lnSpc>
              <a:spcBef>
                <a:spcPts val="1000"/>
              </a:spcBef>
              <a:spcAft>
                <a:spcPts val="1000"/>
              </a:spcAft>
              <a:buClr>
                <a:srgbClr val="262626"/>
              </a:buClr>
              <a:buSzPts val="2000"/>
              <a:buFont typeface="Arial"/>
              <a:buChar char="•"/>
            </a:pPr>
            <a:r>
              <a:rPr b="0" i="0" lang="en-GB" sz="2000" u="none" cap="none" strike="noStrike">
                <a:solidFill>
                  <a:srgbClr val="262626"/>
                </a:solidFill>
                <a:latin typeface="Arial"/>
                <a:ea typeface="Arial"/>
                <a:cs typeface="Arial"/>
                <a:sym typeface="Arial"/>
              </a:rPr>
              <a:t>Rydym yn talu am ofal argyfwng yn hytrach nag ataliaeth. O’r 50%+ o gyllideb Llywodraeth Cymru a ddyrannwyd i iechyd, cyfeiriwyd 74% at wasanaethau dwys.</a:t>
            </a:r>
            <a:endParaRPr b="0" i="0" sz="2000" u="none" cap="none" strike="noStrike">
              <a:solidFill>
                <a:srgbClr val="262626"/>
              </a:solidFill>
              <a:latin typeface="Arial"/>
              <a:ea typeface="Arial"/>
              <a:cs typeface="Arial"/>
              <a:sym typeface="Arial"/>
            </a:endParaRPr>
          </a:p>
        </p:txBody>
      </p:sp>
      <p:sp>
        <p:nvSpPr>
          <p:cNvPr id="58" name="Google Shape;58;p8"/>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rgbClr val="AF1C3B"/>
                </a:solidFill>
                <a:latin typeface="Arial"/>
                <a:ea typeface="Arial"/>
                <a:cs typeface="Arial"/>
                <a:sym typeface="Arial"/>
              </a:rPr>
              <a:t>Effaith tai ar iechyd:</a:t>
            </a:r>
            <a:endParaRPr b="1" i="0" sz="13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AF1C3B"/>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b="0" l="0" r="0" t="0"/>
          <a:stretch/>
        </p:blipFill>
        <p:spPr>
          <a:xfrm>
            <a:off x="-175850" y="2410875"/>
            <a:ext cx="2989350" cy="2989325"/>
          </a:xfrm>
          <a:prstGeom prst="rect">
            <a:avLst/>
          </a:prstGeom>
          <a:noFill/>
          <a:ln>
            <a:noFill/>
          </a:ln>
        </p:spPr>
      </p:pic>
      <p:sp>
        <p:nvSpPr>
          <p:cNvPr id="65" name="Google Shape;65;p9"/>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Effaith tai ar iechyd:</a:t>
            </a:r>
            <a:endParaRPr b="1" i="0" sz="1800" u="none" cap="none" strike="noStrike">
              <a:solidFill>
                <a:srgbClr val="AF1C3B"/>
              </a:solidFill>
              <a:latin typeface="Arial"/>
              <a:ea typeface="Arial"/>
              <a:cs typeface="Arial"/>
              <a:sym typeface="Arial"/>
            </a:endParaRPr>
          </a:p>
        </p:txBody>
      </p:sp>
      <p:sp>
        <p:nvSpPr>
          <p:cNvPr id="66" name="Google Shape;66;p9"/>
          <p:cNvSpPr txBox="1"/>
          <p:nvPr/>
        </p:nvSpPr>
        <p:spPr>
          <a:xfrm>
            <a:off x="439750" y="549500"/>
            <a:ext cx="8177100" cy="176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AF1C3B"/>
                </a:solidFill>
                <a:latin typeface="Arial"/>
                <a:ea typeface="Arial"/>
                <a:cs typeface="Arial"/>
                <a:sym typeface="Arial"/>
              </a:rPr>
              <a:t>Rhannu ein hadnoddau</a:t>
            </a:r>
            <a:endParaRPr b="0" i="0" sz="2600" u="none" cap="none" strike="noStrike">
              <a:solidFill>
                <a:srgbClr val="AF1C3B"/>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Mae gwreiddiau cymdeithasau tai mewn lleoedd a chymunedau</a:t>
            </a:r>
            <a:endParaRPr b="0" i="0" sz="2100" u="none" cap="none" strike="noStrike">
              <a:solidFill>
                <a:srgbClr val="262626"/>
              </a:solidFill>
              <a:latin typeface="Arial"/>
              <a:ea typeface="Arial"/>
              <a:cs typeface="Arial"/>
              <a:sym typeface="Arial"/>
            </a:endParaRPr>
          </a:p>
          <a:p>
            <a:pPr indent="-311150" lvl="0" marL="342900" marR="0" rtl="0" algn="l">
              <a:lnSpc>
                <a:spcPct val="100000"/>
              </a:lnSpc>
              <a:spcBef>
                <a:spcPts val="1000"/>
              </a:spcBef>
              <a:spcAft>
                <a:spcPts val="0"/>
              </a:spcAft>
              <a:buClr>
                <a:srgbClr val="262626"/>
              </a:buClr>
              <a:buSzPts val="2100"/>
              <a:buChar char="•"/>
            </a:pPr>
            <a:r>
              <a:rPr lang="en-GB" sz="2100">
                <a:solidFill>
                  <a:srgbClr val="262626"/>
                </a:solidFill>
              </a:rPr>
              <a:t>Nid yw anghydraddoldeb iechyd yn digwydd ar hap. Mae gostwng tlodi yn bwysig ac yn gwneud gwahaniaeth go iawn</a:t>
            </a:r>
            <a:endParaRPr sz="2100">
              <a:solidFill>
                <a:srgbClr val="262626"/>
              </a:solidFill>
            </a:endParaRPr>
          </a:p>
        </p:txBody>
      </p:sp>
      <p:sp>
        <p:nvSpPr>
          <p:cNvPr id="67" name="Google Shape;67;p9"/>
          <p:cNvSpPr txBox="1"/>
          <p:nvPr/>
        </p:nvSpPr>
        <p:spPr>
          <a:xfrm>
            <a:off x="2698450" y="2364575"/>
            <a:ext cx="5918400" cy="2467800"/>
          </a:xfrm>
          <a:prstGeom prst="rect">
            <a:avLst/>
          </a:prstGeom>
          <a:noFill/>
          <a:ln>
            <a:noFill/>
          </a:ln>
        </p:spPr>
        <p:txBody>
          <a:bodyPr anchorCtr="0" anchor="t" bIns="91425" lIns="91425" spcFirstLastPara="1" rIns="91425" wrap="square" tIns="91425">
            <a:spAutoFit/>
          </a:bodyPr>
          <a:lstStyle/>
          <a:p>
            <a:pPr indent="-311150" lvl="0" marL="342900" rtl="0" algn="l">
              <a:spcBef>
                <a:spcPts val="1000"/>
              </a:spcBef>
              <a:spcAft>
                <a:spcPts val="0"/>
              </a:spcAft>
              <a:buClr>
                <a:srgbClr val="262626"/>
              </a:buClr>
              <a:buSzPts val="2100"/>
              <a:buChar char="•"/>
            </a:pPr>
            <a:r>
              <a:rPr lang="en-GB" sz="2100">
                <a:solidFill>
                  <a:srgbClr val="262626"/>
                </a:solidFill>
              </a:rPr>
              <a:t>Drwy rannu ein hadnoddau, asedau a gwybodaeth leol unigryw, gallwn gynyddu ymdrechion ein partneriaid</a:t>
            </a:r>
            <a:endParaRPr sz="2100">
              <a:solidFill>
                <a:srgbClr val="262626"/>
              </a:solidFill>
            </a:endParaRPr>
          </a:p>
          <a:p>
            <a:pPr indent="-311150" lvl="0" marL="342900" rtl="0" algn="l">
              <a:spcBef>
                <a:spcPts val="1000"/>
              </a:spcBef>
              <a:spcAft>
                <a:spcPts val="0"/>
              </a:spcAft>
              <a:buClr>
                <a:srgbClr val="262626"/>
              </a:buClr>
              <a:buSzPts val="2100"/>
              <a:buChar char="•"/>
            </a:pPr>
            <a:r>
              <a:rPr lang="en-GB" sz="2100">
                <a:solidFill>
                  <a:srgbClr val="262626"/>
                </a:solidFill>
              </a:rPr>
              <a:t>Gallwn gefnogi partneriaid iechyd a gofal cymdeithasol i gynyddu eu cyrraedd i ganlyniadau a gwella canlyniadau i unigolion</a:t>
            </a:r>
            <a:endParaRPr sz="2100">
              <a:solidFill>
                <a:srgbClr val="262626"/>
              </a:solidFill>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0"/>
          <p:cNvSpPr txBox="1"/>
          <p:nvPr/>
        </p:nvSpPr>
        <p:spPr>
          <a:xfrm>
            <a:off x="315075" y="585425"/>
            <a:ext cx="8156700" cy="340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GB" sz="2200" u="none" cap="none" strike="noStrike">
                <a:solidFill>
                  <a:srgbClr val="262626"/>
                </a:solidFill>
                <a:latin typeface="Arial"/>
                <a:ea typeface="Arial"/>
                <a:cs typeface="Arial"/>
                <a:sym typeface="Arial"/>
              </a:rPr>
              <a:t>Enghraifft: cynyddu’r defnydd o frechlynau yn Butetown, Caerdydd, Mehefin 2021</a:t>
            </a:r>
            <a:endParaRPr b="0" i="0" sz="2200" u="none" cap="none" strike="noStrike">
              <a:solidFill>
                <a:srgbClr val="262626"/>
              </a:solidFill>
              <a:latin typeface="Arial"/>
              <a:ea typeface="Arial"/>
              <a:cs typeface="Arial"/>
              <a:sym typeface="Arial"/>
            </a:endParaRPr>
          </a:p>
          <a:p>
            <a:pPr indent="-425450" lvl="0" marL="457200" marR="0" rtl="0" algn="l">
              <a:lnSpc>
                <a:spcPct val="100000"/>
              </a:lnSpc>
              <a:spcBef>
                <a:spcPts val="1000"/>
              </a:spcBef>
              <a:spcAft>
                <a:spcPts val="0"/>
              </a:spcAft>
              <a:buClr>
                <a:srgbClr val="262626"/>
              </a:buClr>
              <a:buSzPts val="2100"/>
              <a:buFont typeface="Arial"/>
              <a:buChar char="•"/>
            </a:pPr>
            <a:r>
              <a:rPr b="0" i="0" lang="en-GB" sz="2200" u="none" cap="none" strike="noStrike">
                <a:solidFill>
                  <a:srgbClr val="262626"/>
                </a:solidFill>
                <a:latin typeface="Arial"/>
                <a:ea typeface="Arial"/>
                <a:cs typeface="Arial"/>
                <a:sym typeface="Arial"/>
              </a:rPr>
              <a:t>Ardal ethnig amrywiol, lefelau uchel o amddifadedd</a:t>
            </a:r>
            <a:endParaRPr/>
          </a:p>
          <a:p>
            <a:pPr indent="-425450" lvl="0" marL="457200" marR="0" rtl="0" algn="l">
              <a:lnSpc>
                <a:spcPct val="100000"/>
              </a:lnSpc>
              <a:spcBef>
                <a:spcPts val="1000"/>
              </a:spcBef>
              <a:spcAft>
                <a:spcPts val="0"/>
              </a:spcAft>
              <a:buClr>
                <a:srgbClr val="262626"/>
              </a:buClr>
              <a:buSzPts val="2100"/>
              <a:buFont typeface="Arial"/>
              <a:buChar char="•"/>
            </a:pPr>
            <a:r>
              <a:rPr b="0" i="0" lang="en-GB" sz="2200" u="none" cap="none" strike="noStrike">
                <a:solidFill>
                  <a:srgbClr val="262626"/>
                </a:solidFill>
                <a:latin typeface="Arial"/>
                <a:ea typeface="Arial"/>
                <a:cs typeface="Arial"/>
                <a:sym typeface="Arial"/>
              </a:rPr>
              <a:t>Pryder am y defnydd is o frechlyn ymysg preswylwyr</a:t>
            </a:r>
            <a:endParaRPr/>
          </a:p>
          <a:p>
            <a:pPr indent="-425450" lvl="0" marL="457200" marR="0" rtl="0" algn="l">
              <a:lnSpc>
                <a:spcPct val="100000"/>
              </a:lnSpc>
              <a:spcBef>
                <a:spcPts val="1000"/>
              </a:spcBef>
              <a:spcAft>
                <a:spcPts val="0"/>
              </a:spcAft>
              <a:buClr>
                <a:srgbClr val="262626"/>
              </a:buClr>
              <a:buSzPts val="2100"/>
              <a:buFont typeface="Arial"/>
              <a:buChar char="•"/>
            </a:pPr>
            <a:r>
              <a:rPr b="0" i="0" lang="en-GB" sz="2200" u="none" cap="none" strike="noStrike">
                <a:solidFill>
                  <a:srgbClr val="262626"/>
                </a:solidFill>
                <a:latin typeface="Arial"/>
                <a:ea typeface="Arial"/>
                <a:cs typeface="Arial"/>
                <a:sym typeface="Arial"/>
              </a:rPr>
              <a:t>Partneriaeth gyda </a:t>
            </a:r>
            <a:r>
              <a:rPr b="0" i="1" lang="en-GB" sz="2200" u="none" cap="none" strike="noStrike">
                <a:solidFill>
                  <a:srgbClr val="262626"/>
                </a:solidFill>
                <a:latin typeface="Arial"/>
                <a:ea typeface="Arial"/>
                <a:cs typeface="Arial"/>
                <a:sym typeface="Arial"/>
              </a:rPr>
              <a:t>Muslim Doctors Cymru </a:t>
            </a:r>
            <a:r>
              <a:rPr b="0" i="0" lang="en-GB" sz="2200" u="none" cap="none" strike="noStrike">
                <a:solidFill>
                  <a:srgbClr val="262626"/>
                </a:solidFill>
                <a:latin typeface="Arial"/>
                <a:ea typeface="Arial"/>
                <a:cs typeface="Arial"/>
                <a:sym typeface="Arial"/>
              </a:rPr>
              <a:t>ac arweinwyr cymunedol lleol i gyflwyno sesiwn frechu galw heibio leol</a:t>
            </a:r>
            <a:endParaRPr/>
          </a:p>
          <a:p>
            <a:pPr indent="-425450" lvl="0" marL="457200" marR="0" rtl="0" algn="l">
              <a:lnSpc>
                <a:spcPct val="100000"/>
              </a:lnSpc>
              <a:spcBef>
                <a:spcPts val="1000"/>
              </a:spcBef>
              <a:spcAft>
                <a:spcPts val="0"/>
              </a:spcAft>
              <a:buClr>
                <a:srgbClr val="262626"/>
              </a:buClr>
              <a:buSzPts val="2100"/>
              <a:buFont typeface="Arial"/>
              <a:buChar char="•"/>
            </a:pPr>
            <a:r>
              <a:rPr b="0" i="0" lang="en-GB" sz="2200" u="none" cap="none" strike="noStrike">
                <a:solidFill>
                  <a:srgbClr val="262626"/>
                </a:solidFill>
                <a:latin typeface="Arial"/>
                <a:ea typeface="Arial"/>
                <a:cs typeface="Arial"/>
                <a:sym typeface="Arial"/>
              </a:rPr>
              <a:t>Cefnogi 3 cymdeithas tai leol gyda gofod lleol addas, staff, sianeli cyfathrebu gyda phreswylwyr, logisteg cefnogi h.y.: system frechu </a:t>
            </a:r>
            <a:endParaRPr/>
          </a:p>
          <a:p>
            <a:pPr indent="0" lvl="0" marL="0" marR="0" rtl="0" algn="ctr">
              <a:lnSpc>
                <a:spcPct val="100000"/>
              </a:lnSpc>
              <a:spcBef>
                <a:spcPts val="1200"/>
              </a:spcBef>
              <a:spcAft>
                <a:spcPts val="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2600"/>
              <a:buFont typeface="Arial"/>
              <a:buNone/>
            </a:pPr>
            <a:r>
              <a:t/>
            </a:r>
            <a:endParaRPr b="0" i="0" sz="2700" u="none" cap="none" strike="noStrike">
              <a:solidFill>
                <a:srgbClr val="262626"/>
              </a:solidFill>
              <a:latin typeface="Arial"/>
              <a:ea typeface="Arial"/>
              <a:cs typeface="Arial"/>
              <a:sym typeface="Arial"/>
            </a:endParaRPr>
          </a:p>
        </p:txBody>
      </p:sp>
      <p:sp>
        <p:nvSpPr>
          <p:cNvPr id="74" name="Google Shape;74;p10"/>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Partneriaethau iechyd a thai</a:t>
            </a:r>
            <a:endParaRPr b="1" i="0" sz="1300" u="none" cap="none" strike="noStrike">
              <a:solidFill>
                <a:srgbClr val="26262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1"/>
          <p:cNvSpPr txBox="1"/>
          <p:nvPr/>
        </p:nvSpPr>
        <p:spPr>
          <a:xfrm>
            <a:off x="315075" y="585425"/>
            <a:ext cx="8156700" cy="419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262626"/>
                </a:solidFill>
                <a:latin typeface="Arial"/>
                <a:ea typeface="Arial"/>
                <a:cs typeface="Arial"/>
                <a:sym typeface="Arial"/>
              </a:rPr>
              <a:t>Enghraifft: grymuso unigolion i wneud dewisiadau byw iachach ym Mhontypridd</a:t>
            </a:r>
            <a:endParaRPr b="0" i="0" sz="1400" u="none" cap="none" strike="noStrike">
              <a:solidFill>
                <a:srgbClr val="262626"/>
              </a:solidFill>
              <a:latin typeface="Arial"/>
              <a:ea typeface="Arial"/>
              <a:cs typeface="Arial"/>
              <a:sym typeface="Arial"/>
            </a:endParaRPr>
          </a:p>
          <a:p>
            <a:pPr indent="-3619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Prosiect iechyd a llesiant ‘Hapi’ (‘Happy, Aspiring, Prosperous and Inclusive’)</a:t>
            </a:r>
            <a:endParaRPr b="0" i="0" sz="2100" u="none" cap="none" strike="noStrike">
              <a:solidFill>
                <a:srgbClr val="262626"/>
              </a:solidFill>
              <a:latin typeface="Arial"/>
              <a:ea typeface="Arial"/>
              <a:cs typeface="Arial"/>
              <a:sym typeface="Arial"/>
            </a:endParaRPr>
          </a:p>
          <a:p>
            <a:pPr indent="-3619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Cyngor un-i-un a gweithdai grŵp am ddim mewn llesiant emosiynol, gweithgaredd corfforol, bwyd a maeth, addysg, cyflogaeth a hyfforddiant</a:t>
            </a:r>
            <a:endParaRPr/>
          </a:p>
          <a:p>
            <a:pPr indent="-3619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Rhedeg yn Rhondda Cynon Taf ers 2016</a:t>
            </a:r>
            <a:endParaRPr b="0" i="0" sz="2100" u="none" cap="none" strike="noStrike">
              <a:solidFill>
                <a:srgbClr val="262626"/>
              </a:solidFill>
              <a:latin typeface="Arial"/>
              <a:ea typeface="Arial"/>
              <a:cs typeface="Arial"/>
              <a:sym typeface="Arial"/>
            </a:endParaRPr>
          </a:p>
          <a:p>
            <a:pPr indent="-361950" lvl="0" marL="457200" marR="0" rtl="0" algn="l">
              <a:lnSpc>
                <a:spcPct val="100000"/>
              </a:lnSpc>
              <a:spcBef>
                <a:spcPts val="1000"/>
              </a:spcBef>
              <a:spcAft>
                <a:spcPts val="0"/>
              </a:spcAft>
              <a:buClr>
                <a:srgbClr val="262626"/>
              </a:buClr>
              <a:buSzPts val="2100"/>
              <a:buFont typeface="Arial"/>
              <a:buChar char="•"/>
            </a:pPr>
            <a:r>
              <a:rPr b="0" i="0" lang="en-GB" sz="2100" u="none" cap="none" strike="noStrike">
                <a:solidFill>
                  <a:srgbClr val="262626"/>
                </a:solidFill>
                <a:latin typeface="Arial"/>
                <a:ea typeface="Arial"/>
                <a:cs typeface="Arial"/>
                <a:sym typeface="Arial"/>
              </a:rPr>
              <a:t>Yn 2021, derbyniodd gyllid gan Fwrdd Iechyd Prifysgol Caerdydd a’r Fro i ymestyn y prosiect i gymunedau yng Nghaerdydd a Bro Morgannwg </a:t>
            </a:r>
            <a:endParaRPr b="0" i="0" sz="2700" u="none" cap="none" strike="noStrike">
              <a:solidFill>
                <a:srgbClr val="262626"/>
              </a:solidFill>
              <a:latin typeface="Arial"/>
              <a:ea typeface="Arial"/>
              <a:cs typeface="Arial"/>
              <a:sym typeface="Arial"/>
            </a:endParaRPr>
          </a:p>
        </p:txBody>
      </p:sp>
      <p:sp>
        <p:nvSpPr>
          <p:cNvPr id="81" name="Google Shape;81;p11"/>
          <p:cNvSpPr txBox="1"/>
          <p:nvPr/>
        </p:nvSpPr>
        <p:spPr>
          <a:xfrm>
            <a:off x="315075" y="124314"/>
            <a:ext cx="7380600" cy="37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1C3B"/>
                </a:solidFill>
                <a:latin typeface="Arial"/>
                <a:ea typeface="Arial"/>
                <a:cs typeface="Arial"/>
                <a:sym typeface="Arial"/>
              </a:rPr>
              <a:t>Partneriaethau iechyd a thai</a:t>
            </a:r>
            <a:endParaRPr b="1" i="0" sz="1300" u="none" cap="none" strike="noStrike">
              <a:solidFill>
                <a:srgbClr val="26262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HC - Content Slide">
  <a:themeElements>
    <a:clrScheme name="CHC Colours">
      <a:dk1>
        <a:srgbClr val="000000"/>
      </a:dk1>
      <a:lt1>
        <a:srgbClr val="FFFFFF"/>
      </a:lt1>
      <a:dk2>
        <a:srgbClr val="000000"/>
      </a:dk2>
      <a:lt2>
        <a:srgbClr val="EEECE1"/>
      </a:lt2>
      <a:accent1>
        <a:srgbClr val="000000"/>
      </a:accent1>
      <a:accent2>
        <a:srgbClr val="AF1C3B"/>
      </a:accent2>
      <a:accent3>
        <a:srgbClr val="FFFFFF"/>
      </a:accent3>
      <a:accent4>
        <a:srgbClr val="000000"/>
      </a:accent4>
      <a:accent5>
        <a:srgbClr val="AF1C3B"/>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